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7" r:id="rId2"/>
    <p:sldId id="260" r:id="rId3"/>
    <p:sldId id="261" r:id="rId4"/>
    <p:sldId id="266" r:id="rId5"/>
    <p:sldId id="262" r:id="rId6"/>
    <p:sldId id="264" r:id="rId7"/>
    <p:sldId id="272" r:id="rId8"/>
    <p:sldId id="265" r:id="rId9"/>
    <p:sldId id="267" r:id="rId10"/>
    <p:sldId id="281" r:id="rId11"/>
    <p:sldId id="273" r:id="rId12"/>
    <p:sldId id="275" r:id="rId13"/>
    <p:sldId id="270" r:id="rId14"/>
    <p:sldId id="276" r:id="rId15"/>
    <p:sldId id="268" r:id="rId16"/>
    <p:sldId id="278" r:id="rId17"/>
    <p:sldId id="279" r:id="rId18"/>
    <p:sldId id="280" r:id="rId19"/>
    <p:sldId id="277" r:id="rId20"/>
    <p:sldId id="271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6270" autoAdjust="0"/>
  </p:normalViewPr>
  <p:slideViewPr>
    <p:cSldViewPr>
      <p:cViewPr>
        <p:scale>
          <a:sx n="75" d="100"/>
          <a:sy n="75" d="100"/>
        </p:scale>
        <p:origin x="-123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62619D-BADB-447D-A87C-96EB19ED6F66}" type="datetimeFigureOut">
              <a:rPr lang="en-US" smtClean="0"/>
              <a:t>11/10/2015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D7E4B7-08B8-4742-B7A7-02BB9C13B2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1351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09ED1-C3DC-4643-A02D-86848B3E9320}" type="datetime1">
              <a:rPr lang="en-US" smtClean="0"/>
              <a:t>11/10/2015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0D870-10CC-4C37-85A9-AED8FA34471B}" type="datetime1">
              <a:rPr lang="en-US" smtClean="0"/>
              <a:t>11/10/2015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19A06-91E2-4E2A-BAF3-A5E0D40A7D60}" type="datetime1">
              <a:rPr lang="en-US" smtClean="0"/>
              <a:t>11/10/2015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F5A6A-AB63-4F82-879F-7E1489858DF6}" type="datetime1">
              <a:rPr lang="en-US" smtClean="0"/>
              <a:t>11/10/2015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446F2-818D-4F88-A8BA-1178DD0FD41F}" type="datetime1">
              <a:rPr lang="en-US" smtClean="0"/>
              <a:t>11/10/2015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F5242-1FD7-4128-9C2B-4794073F0C77}" type="datetime1">
              <a:rPr lang="en-US" smtClean="0"/>
              <a:t>11/10/2015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465554-742A-4F77-A1EB-D8F951C40A31}" type="datetime1">
              <a:rPr lang="en-US" smtClean="0"/>
              <a:t>11/10/2015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5412E-8892-48E8-BC25-9EDBDA2B92AF}" type="datetime1">
              <a:rPr lang="en-US" smtClean="0"/>
              <a:t>11/10/2015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D8A8E-9DEF-45FC-9A5F-CC5364870756}" type="datetime1">
              <a:rPr lang="en-US" smtClean="0"/>
              <a:t>11/10/2015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46CB5-FB16-4986-B5E6-37F684F92FD8}" type="datetime1">
              <a:rPr lang="en-US" smtClean="0"/>
              <a:t>11/10/2015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9E53A3-089C-4625-8D02-67AE9420F0F7}" type="datetime1">
              <a:rPr lang="en-US" smtClean="0"/>
              <a:t>11/10/2015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409476-6895-479D-9AE1-BB11ADDC48F6}" type="datetime1">
              <a:rPr lang="en-US" smtClean="0"/>
              <a:t>11/10/2015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1.w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05800" cy="1630362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Video Compression—From Concepts to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H.264/AVC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Standard</a:t>
            </a:r>
          </a:p>
        </p:txBody>
      </p:sp>
      <p:sp>
        <p:nvSpPr>
          <p:cNvPr id="3" name="Rectangle 2"/>
          <p:cNvSpPr/>
          <p:nvPr/>
        </p:nvSpPr>
        <p:spPr>
          <a:xfrm>
            <a:off x="2188306" y="3299936"/>
            <a:ext cx="4996624" cy="498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Author: Thomas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Wiegand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and Gary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J.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Sullivan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2162906" y="3831103"/>
            <a:ext cx="2133918" cy="498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Presenter: Zhao Fu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Slide Number Placeholder 2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14130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892"/>
    </mc:Choice>
    <mc:Fallback xmlns="">
      <p:transition spd="slow" advTm="1892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Video Coding Basics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70000"/>
              </a:lnSpc>
              <a:spcBef>
                <a:spcPts val="0"/>
              </a:spcBef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Techniques for video compression</a:t>
            </a:r>
          </a:p>
          <a:p>
            <a:pPr lvl="1">
              <a:lnSpc>
                <a:spcPct val="170000"/>
              </a:lnSpc>
              <a:spcBef>
                <a:spcPts val="0"/>
              </a:spcBef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Intra coding</a:t>
            </a:r>
          </a:p>
          <a:p>
            <a:pPr marL="457200" lvl="1" indent="0">
              <a:lnSpc>
                <a:spcPct val="170000"/>
              </a:lnSpc>
              <a:spcBef>
                <a:spcPts val="0"/>
              </a:spcBef>
              <a:buNone/>
            </a:pPr>
            <a:r>
              <a:rPr lang="en-US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Picture is coded </a:t>
            </a:r>
            <a:r>
              <a:rPr lang="en-US" sz="23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without referring to other pictures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a video </a:t>
            </a:r>
            <a:r>
              <a:rPr lang="en-US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sequence.</a:t>
            </a:r>
          </a:p>
          <a:p>
            <a:pPr lvl="1">
              <a:lnSpc>
                <a:spcPct val="170000"/>
              </a:lnSpc>
              <a:spcBef>
                <a:spcPts val="0"/>
              </a:spcBef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Inter coding</a:t>
            </a:r>
          </a:p>
          <a:p>
            <a:pPr marL="457200" lvl="1" indent="0">
              <a:lnSpc>
                <a:spcPct val="170000"/>
              </a:lnSpc>
              <a:spcBef>
                <a:spcPts val="0"/>
              </a:spcBef>
              <a:buNone/>
            </a:pPr>
            <a:r>
              <a:rPr lang="en-US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Sending </a:t>
            </a:r>
            <a:r>
              <a:rPr lang="en-US" sz="23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only the changes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the </a:t>
            </a:r>
            <a:r>
              <a:rPr lang="en-US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video scene 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rather than coding all regions </a:t>
            </a:r>
            <a:r>
              <a:rPr lang="en-US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repeatedly, also can be called conditional replenishment </a:t>
            </a:r>
            <a:endParaRPr lang="en-US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lnSpc>
                <a:spcPct val="170000"/>
              </a:lnSpc>
              <a:spcBef>
                <a:spcPts val="0"/>
              </a:spcBef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Hybrid codes</a:t>
            </a:r>
          </a:p>
          <a:p>
            <a:pPr marL="457200" lvl="1" indent="0">
              <a:lnSpc>
                <a:spcPct val="170000"/>
              </a:lnSpc>
              <a:spcBef>
                <a:spcPts val="0"/>
              </a:spcBef>
              <a:buNone/>
            </a:pPr>
            <a:r>
              <a:rPr lang="en-US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Construction </a:t>
            </a:r>
            <a:r>
              <a:rPr lang="en-US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 </a:t>
            </a:r>
            <a:r>
              <a:rPr lang="en-US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hybrid </a:t>
            </a:r>
            <a:r>
              <a:rPr lang="en-US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two redundancy reduction techniques—using </a:t>
            </a:r>
            <a:r>
              <a:rPr lang="en-US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both </a:t>
            </a:r>
            <a:r>
              <a:rPr lang="en-US" sz="21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prediction </a:t>
            </a:r>
            <a:r>
              <a:rPr lang="en-US" sz="21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lang="en-US" sz="21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transformation</a:t>
            </a:r>
            <a:r>
              <a:rPr lang="en-US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1">
              <a:lnSpc>
                <a:spcPct val="170000"/>
              </a:lnSpc>
              <a:spcBef>
                <a:spcPts val="0"/>
              </a:spcBef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Motion-compensated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prediction (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MCP)</a:t>
            </a:r>
          </a:p>
          <a:p>
            <a:pPr marL="457200" lvl="1" indent="0">
              <a:lnSpc>
                <a:spcPct val="170000"/>
              </a:lnSpc>
              <a:spcBef>
                <a:spcPts val="0"/>
              </a:spcBef>
              <a:buNone/>
            </a:pPr>
            <a:r>
              <a:rPr lang="en-US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Predicting 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 area of the current </a:t>
            </a:r>
            <a:r>
              <a:rPr lang="en-US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picture from 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region of the previous picture that is </a:t>
            </a:r>
            <a:r>
              <a:rPr lang="en-US" sz="23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displaced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by a 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few samples in spatial location</a:t>
            </a:r>
            <a:r>
              <a:rPr lang="en-US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4782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3037"/>
    </mc:Choice>
    <mc:Fallback xmlns="">
      <p:transition spd="slow" advTm="43037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Video Coding Basics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Primary steps forward MCP to H.264/AVC standard</a:t>
            </a:r>
          </a:p>
          <a:p>
            <a:pPr marL="548640" lvl="1">
              <a:lnSpc>
                <a:spcPct val="150000"/>
              </a:lnSpc>
              <a:spcBef>
                <a:spcPts val="0"/>
              </a:spcBef>
            </a:pP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Fractional-sample-accurate 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MCP</a:t>
            </a:r>
          </a:p>
          <a:p>
            <a:pPr marL="548640" lvl="1">
              <a:lnSpc>
                <a:spcPct val="150000"/>
              </a:lnSpc>
              <a:spcBef>
                <a:spcPts val="0"/>
              </a:spcBef>
            </a:pP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MVs over picture boundaries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548640" lvl="1">
              <a:lnSpc>
                <a:spcPct val="150000"/>
              </a:lnSpc>
              <a:spcBef>
                <a:spcPts val="0"/>
              </a:spcBef>
            </a:pP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Bipredictive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MCP</a:t>
            </a:r>
          </a:p>
          <a:p>
            <a:pPr marL="548640" lvl="1">
              <a:lnSpc>
                <a:spcPct val="150000"/>
              </a:lnSpc>
              <a:spcBef>
                <a:spcPts val="0"/>
              </a:spcBef>
            </a:pP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Variable block size 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MCP</a:t>
            </a:r>
          </a:p>
          <a:p>
            <a:pPr marL="548640" lvl="1">
              <a:lnSpc>
                <a:spcPct val="150000"/>
              </a:lnSpc>
              <a:spcBef>
                <a:spcPts val="0"/>
              </a:spcBef>
            </a:pP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Multipicture 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MCP</a:t>
            </a:r>
          </a:p>
          <a:p>
            <a:pPr marL="548640" lvl="1">
              <a:lnSpc>
                <a:spcPct val="150000"/>
              </a:lnSpc>
              <a:spcBef>
                <a:spcPts val="0"/>
              </a:spcBef>
            </a:pP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Multihypothesis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weighted MCP</a:t>
            </a:r>
            <a:endParaRPr lang="en-US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06688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2107"/>
    </mc:Choice>
    <mc:Fallback xmlns="">
      <p:transition spd="slow" advTm="22107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Video Coding Basics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08275" y="6096000"/>
            <a:ext cx="3810000" cy="381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Fig. </a:t>
            </a:r>
            <a:r>
              <a:rPr lang="en-US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Hybrid 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video encoder (especially for H.264/AVC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4800" y="1828800"/>
            <a:ext cx="6076950" cy="40193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752651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14646"/>
    </mc:Choice>
    <mc:Fallback xmlns="">
      <p:transition spd="slow" advTm="214646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Video 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Transmission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Video transmission over error-prone channels</a:t>
            </a:r>
          </a:p>
          <a:p>
            <a:pPr lvl="1">
              <a:lnSpc>
                <a:spcPct val="150000"/>
              </a:lnSpc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Traditional techniques</a:t>
            </a:r>
          </a:p>
          <a:p>
            <a:pPr lvl="2">
              <a:lnSpc>
                <a:spcPct val="150000"/>
              </a:lnSpc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Forward error correction(FEC)</a:t>
            </a:r>
          </a:p>
          <a:p>
            <a:pPr lvl="2">
              <a:lnSpc>
                <a:spcPct val="150000"/>
              </a:lnSpc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Automatic repeat request(ARQ)</a:t>
            </a:r>
          </a:p>
          <a:p>
            <a:pPr lvl="2">
              <a:lnSpc>
                <a:spcPct val="150000"/>
              </a:lnSpc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Mix FEC and ARQ</a:t>
            </a:r>
          </a:p>
          <a:p>
            <a:pPr lvl="1">
              <a:lnSpc>
                <a:spcPct val="150000"/>
              </a:lnSpc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Weaknesses</a:t>
            </a:r>
          </a:p>
          <a:p>
            <a:pPr lvl="2">
              <a:lnSpc>
                <a:spcPct val="150000"/>
              </a:lnSpc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Increased delay</a:t>
            </a:r>
          </a:p>
          <a:p>
            <a:pPr lvl="2">
              <a:lnSpc>
                <a:spcPct val="150000"/>
              </a:lnSpc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Reduced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throughput</a:t>
            </a:r>
            <a:endParaRPr lang="en-US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>
              <a:lnSpc>
                <a:spcPct val="150000"/>
              </a:lnSpc>
            </a:pPr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lnSpc>
                <a:spcPct val="150000"/>
              </a:lnSpc>
            </a:pP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lnSpc>
                <a:spcPct val="150000"/>
              </a:lnSpc>
            </a:pP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48375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54324"/>
    </mc:Choice>
    <mc:Fallback xmlns="">
      <p:transition spd="slow" advTm="154324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Video 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Transmission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Proposed transmission system</a:t>
            </a:r>
          </a:p>
          <a:p>
            <a:pPr marL="400050" lvl="1" indent="0">
              <a:lnSpc>
                <a:spcPct val="150000"/>
              </a:lnSpc>
              <a:spcBef>
                <a:spcPts val="0"/>
              </a:spcBef>
              <a:buNone/>
            </a:pPr>
            <a:endParaRPr lang="en-US" sz="17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74320" lvl="1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en-US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en-US" sz="1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Separating </a:t>
            </a:r>
            <a:r>
              <a:rPr lang="en-US" sz="1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more important data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(such as header 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information, prediction 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modes, MVs, and Intra data) </a:t>
            </a:r>
            <a:r>
              <a:rPr lang="en-US" sz="1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from </a:t>
            </a:r>
            <a:r>
              <a:rPr lang="en-US" sz="1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less important </a:t>
            </a:r>
            <a:r>
              <a:rPr lang="en-US" sz="1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data 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(such as the fine details of the Inter 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prediction residual 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representation) in the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bitstream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so that the 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more important 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data can still be decoded when some of the 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less important 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data has been lost. Providing 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greater protection against 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losses of the more important parts of the data can 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also be 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beneficial.</a:t>
            </a:r>
            <a:endParaRPr lang="en-US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838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0">
              <a:lnSpc>
                <a:spcPct val="150000"/>
              </a:lnSpc>
              <a:spcBef>
                <a:spcPts val="0"/>
              </a:spcBef>
            </a:pP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Video 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Coding 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Standard</a:t>
            </a:r>
            <a:endParaRPr lang="en-US" sz="4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/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2286001"/>
            <a:ext cx="4953000" cy="26566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/>
        </p:nvSpPr>
        <p:spPr>
          <a:xfrm>
            <a:off x="2667000" y="5105400"/>
            <a:ext cx="303480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Fig. </a:t>
            </a:r>
            <a:r>
              <a:rPr lang="en-US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5. 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Scope of video coding standardization.</a:t>
            </a: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457200" y="1600201"/>
            <a:ext cx="4114800" cy="68580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Typical video coding standard</a:t>
            </a:r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4548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H.264/AVC Video Coding Standard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 lnSpcReduction="10000"/>
          </a:bodyPr>
          <a:lstStyle/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H.264/AVC Network Abstraction Layer(NAL)</a:t>
            </a:r>
          </a:p>
          <a:p>
            <a:pPr lvl="1">
              <a:lnSpc>
                <a:spcPct val="120000"/>
              </a:lnSpc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NAL units</a:t>
            </a:r>
          </a:p>
          <a:p>
            <a:pPr marL="400050" lvl="1" indent="0">
              <a:lnSpc>
                <a:spcPct val="120000"/>
              </a:lnSpc>
              <a:buNone/>
            </a:pP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There 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are two classes of NAL units, called </a:t>
            </a:r>
            <a:r>
              <a:rPr lang="en-US" sz="1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VCL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lang="en-US" sz="1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non-VCL </a:t>
            </a:r>
            <a:r>
              <a:rPr lang="en-US" sz="1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NAL </a:t>
            </a:r>
            <a:r>
              <a:rPr lang="en-US" sz="1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units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NAL units represents 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values of the samples in the video 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pictures, and 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non-VCL NAL units contain all other 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related information. A 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unit is a  packet that contains a header 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payload data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1">
              <a:lnSpc>
                <a:spcPct val="120000"/>
              </a:lnSpc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Parameter sets</a:t>
            </a:r>
          </a:p>
          <a:p>
            <a:pPr marL="400050" lvl="1" indent="0">
              <a:lnSpc>
                <a:spcPct val="120000"/>
              </a:lnSpc>
              <a:buNone/>
            </a:pP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Sequence 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parameter sets, which apply to </a:t>
            </a:r>
            <a:r>
              <a:rPr lang="en-US" sz="1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series of </a:t>
            </a:r>
            <a:r>
              <a:rPr lang="en-US" sz="1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consecutive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coded 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video 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pictures; </a:t>
            </a:r>
          </a:p>
          <a:p>
            <a:pPr marL="400050" lvl="1" indent="0">
              <a:lnSpc>
                <a:spcPct val="120000"/>
              </a:lnSpc>
              <a:buNone/>
            </a:pP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Picture 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parameter sets, which apply to the decoding 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 </a:t>
            </a:r>
            <a:r>
              <a:rPr lang="en-US" sz="1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one </a:t>
            </a:r>
            <a:r>
              <a:rPr lang="en-US" sz="1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 more 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individual pictures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lnSpc>
                <a:spcPct val="120000"/>
              </a:lnSpc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Access units</a:t>
            </a:r>
          </a:p>
          <a:p>
            <a:pPr marL="400050" lvl="1" indent="0">
              <a:lnSpc>
                <a:spcPct val="120000"/>
              </a:lnSpc>
              <a:buNone/>
            </a:pP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The 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set of VCL and non-VCL 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NAL units 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that is </a:t>
            </a:r>
            <a:r>
              <a:rPr lang="en-US" sz="1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associated with a single decoded picture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 referred 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as an access 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unit.</a:t>
            </a:r>
          </a:p>
          <a:p>
            <a:pPr marL="800100" lvl="2" indent="0">
              <a:lnSpc>
                <a:spcPct val="150000"/>
              </a:lnSpc>
              <a:spcBef>
                <a:spcPts val="0"/>
              </a:spcBef>
              <a:buNone/>
            </a:pPr>
            <a:endParaRPr lang="en-US" sz="13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9683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H.264/AVC Video Coding Standard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 H.264/AVC Video Coding Layer(VCL)</a:t>
            </a:r>
          </a:p>
          <a:p>
            <a:pPr marL="457200" lvl="1" indent="0">
              <a:lnSpc>
                <a:spcPct val="150000"/>
              </a:lnSpc>
              <a:buNone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1) Macroblocks, Slices, and Slice Groups;</a:t>
            </a:r>
          </a:p>
          <a:p>
            <a:pPr marL="457200" lvl="1" indent="0">
              <a:lnSpc>
                <a:spcPct val="150000"/>
              </a:lnSpc>
              <a:buNone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Slice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Types;</a:t>
            </a:r>
          </a:p>
          <a:p>
            <a:pPr marL="457200" lvl="1" indent="0">
              <a:lnSpc>
                <a:spcPct val="150000"/>
              </a:lnSpc>
              <a:buNone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I slice, P slice, B slice, SP slice and Si slice</a:t>
            </a:r>
          </a:p>
          <a:p>
            <a:pPr marL="457200" lvl="1" indent="0">
              <a:lnSpc>
                <a:spcPct val="150000"/>
              </a:lnSpc>
              <a:buNone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3) Intra-Picture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Prediction;</a:t>
            </a:r>
          </a:p>
          <a:p>
            <a:pPr marL="400050" lvl="1" indent="0">
              <a:lnSpc>
                <a:spcPct val="150000"/>
              </a:lnSpc>
              <a:buNone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4) Inter-Picture Prediction:</a:t>
            </a:r>
          </a:p>
          <a:p>
            <a:pPr marL="1257300" lvl="2" indent="-457200">
              <a:lnSpc>
                <a:spcPct val="150000"/>
              </a:lnSpc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Inter-Picture Prediction in P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Slices;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57300" lvl="2" indent="-457200">
              <a:lnSpc>
                <a:spcPct val="150000"/>
              </a:lnSpc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Inter-Picture Prediction in B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Slices;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57300" lvl="2" indent="-457200">
              <a:lnSpc>
                <a:spcPct val="150000"/>
              </a:lnSpc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Weighted Prediction in P and B Slices.</a:t>
            </a:r>
          </a:p>
          <a:p>
            <a:pPr marL="400050" lvl="1" indent="0">
              <a:lnSpc>
                <a:spcPct val="150000"/>
              </a:lnSpc>
              <a:buNone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5)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Transform, Scaling, and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Quantization.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6776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H.264/AVC Video Coding Standard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 H.264/AVC Video Coding Layer(VCL) Improvements</a:t>
            </a:r>
            <a:endParaRPr lang="en-US" sz="1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lnSpc>
                <a:spcPct val="150000"/>
              </a:lnSpc>
              <a:buNone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6) Entropy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Coding;</a:t>
            </a:r>
          </a:p>
          <a:p>
            <a:pPr marL="457200" lvl="1" indent="0">
              <a:lnSpc>
                <a:spcPct val="150000"/>
              </a:lnSpc>
              <a:buNone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7) In-Loop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Deblocking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Filter;</a:t>
            </a:r>
          </a:p>
          <a:p>
            <a:pPr marL="457200" lvl="1" indent="0">
              <a:lnSpc>
                <a:spcPct val="150000"/>
              </a:lnSpc>
              <a:buNone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8) Adaptive Frame/Field Coding Operation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400050" lvl="1" indent="0">
              <a:lnSpc>
                <a:spcPct val="150000"/>
              </a:lnSpc>
              <a:buNone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9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Hypothetical Reference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Decoder:</a:t>
            </a:r>
          </a:p>
          <a:p>
            <a:pPr marL="400050" lvl="1" indent="0">
              <a:lnSpc>
                <a:spcPct val="150000"/>
              </a:lnSpc>
              <a:buNone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10) Profiles and Levels.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1589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H.264/AVC Video Coding Standard</a:t>
            </a:r>
            <a:endParaRPr lang="en-US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19</a:t>
            </a:fld>
            <a:endParaRPr lang="en-US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75360" y="2286000"/>
            <a:ext cx="3361160" cy="30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/>
        </p:nvSpPr>
        <p:spPr>
          <a:xfrm>
            <a:off x="4970040" y="5357167"/>
            <a:ext cx="31242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Fig. 6</a:t>
            </a:r>
            <a:r>
              <a:rPr lang="en-US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PSNR-rate curves for the test sequence “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Tempete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 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 video 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streaming applications.</a:t>
            </a:r>
          </a:p>
        </p:txBody>
      </p:sp>
      <p:sp>
        <p:nvSpPr>
          <p:cNvPr id="6" name="Rectangle 5"/>
          <p:cNvSpPr/>
          <p:nvPr/>
        </p:nvSpPr>
        <p:spPr>
          <a:xfrm>
            <a:off x="414920" y="1676400"/>
            <a:ext cx="4157080" cy="3600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 Performance Comparisons</a:t>
            </a:r>
          </a:p>
          <a:p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The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measure of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fidelity is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luma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peak 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signal-to-noise ratio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(PSNR), which is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most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widely used such objective video 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quality measure,</a:t>
            </a: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where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MSE is the 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mean squared error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between the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original and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corresponding decoding sample values.</a:t>
            </a: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06390836"/>
              </p:ext>
            </p:extLst>
          </p:nvPr>
        </p:nvGraphicFramePr>
        <p:xfrm>
          <a:off x="1066800" y="3674912"/>
          <a:ext cx="2667000" cy="32436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30" name="Equation" r:id="rId4" imgW="1879560" imgH="228600" progId="Equation.DSMT4">
                  <p:embed/>
                </p:oleObj>
              </mc:Choice>
              <mc:Fallback>
                <p:oleObj name="Equation" r:id="rId4" imgW="187956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066800" y="3674912"/>
                        <a:ext cx="2667000" cy="32436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93260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Outline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>
              <a:lnSpc>
                <a:spcPct val="150000"/>
              </a:lnSpc>
              <a:spcBef>
                <a:spcPts val="0"/>
              </a:spcBef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Background</a:t>
            </a:r>
          </a:p>
          <a:p>
            <a:pPr marL="0">
              <a:lnSpc>
                <a:spcPct val="150000"/>
              </a:lnSpc>
              <a:spcBef>
                <a:spcPts val="0"/>
              </a:spcBef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Coding Design Problem Definition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>
              <a:lnSpc>
                <a:spcPct val="150000"/>
              </a:lnSpc>
              <a:spcBef>
                <a:spcPts val="0"/>
              </a:spcBef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Video Coding Basics</a:t>
            </a:r>
          </a:p>
          <a:p>
            <a:pPr marL="0">
              <a:lnSpc>
                <a:spcPct val="150000"/>
              </a:lnSpc>
              <a:spcBef>
                <a:spcPts val="0"/>
              </a:spcBef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Video Transmission</a:t>
            </a:r>
          </a:p>
          <a:p>
            <a:pPr marL="0">
              <a:lnSpc>
                <a:spcPct val="150000"/>
              </a:lnSpc>
              <a:spcBef>
                <a:spcPts val="0"/>
              </a:spcBef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Video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Coding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Standard</a:t>
            </a:r>
          </a:p>
          <a:p>
            <a:pPr marL="0">
              <a:lnSpc>
                <a:spcPct val="150000"/>
              </a:lnSpc>
              <a:spcBef>
                <a:spcPts val="0"/>
              </a:spcBef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H.264/AVC Video Coding Standard</a:t>
            </a:r>
          </a:p>
          <a:p>
            <a:pPr marL="0">
              <a:lnSpc>
                <a:spcPct val="150000"/>
              </a:lnSpc>
              <a:spcBef>
                <a:spcPts val="0"/>
              </a:spcBef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Conclusion</a:t>
            </a:r>
          </a:p>
          <a:p>
            <a:pPr marL="0">
              <a:lnSpc>
                <a:spcPct val="150000"/>
              </a:lnSpc>
              <a:spcBef>
                <a:spcPts val="0"/>
              </a:spcBef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42549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"/>
    </mc:Choice>
    <mc:Fallback xmlns="">
      <p:transition spd="slow" advTm="1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Conclusion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24400"/>
          </a:xfrm>
        </p:spPr>
        <p:txBody>
          <a:bodyPr>
            <a:noAutofit/>
          </a:bodyPr>
          <a:lstStyle/>
          <a:p>
            <a:pPr marL="0" indent="0">
              <a:lnSpc>
                <a:spcPct val="170000"/>
              </a:lnSpc>
              <a:spcBef>
                <a:spcPts val="0"/>
              </a:spcBef>
              <a:buNone/>
            </a:pP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Based on conventional block based 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motion-compensated hybrid 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video coding 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concepts, 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with some important 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differences 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relative to 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prior standards, which include:</a:t>
            </a:r>
          </a:p>
          <a:p>
            <a:pPr marL="0" indent="0">
              <a:lnSpc>
                <a:spcPct val="170000"/>
              </a:lnSpc>
              <a:spcBef>
                <a:spcPts val="0"/>
              </a:spcBef>
              <a:buNone/>
            </a:pP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• 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enhanced motion 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prediction capability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>
              <a:lnSpc>
                <a:spcPct val="170000"/>
              </a:lnSpc>
              <a:spcBef>
                <a:spcPts val="0"/>
              </a:spcBef>
              <a:buNone/>
            </a:pP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• 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use of a small block-size exact-match transform;</a:t>
            </a:r>
          </a:p>
          <a:p>
            <a:pPr marL="0" indent="0">
              <a:lnSpc>
                <a:spcPct val="170000"/>
              </a:lnSpc>
              <a:spcBef>
                <a:spcPts val="0"/>
              </a:spcBef>
              <a:buNone/>
            </a:pP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• 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adaptive in-loop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deblocking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filter;</a:t>
            </a:r>
          </a:p>
          <a:p>
            <a:pPr marL="0" indent="0">
              <a:lnSpc>
                <a:spcPct val="170000"/>
              </a:lnSpc>
              <a:spcBef>
                <a:spcPts val="0"/>
              </a:spcBef>
              <a:buNone/>
            </a:pP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• 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enhanced entropy coding methods.</a:t>
            </a:r>
          </a:p>
          <a:p>
            <a:pPr marL="0" indent="0">
              <a:lnSpc>
                <a:spcPct val="170000"/>
              </a:lnSpc>
              <a:spcBef>
                <a:spcPts val="0"/>
              </a:spcBef>
              <a:buNone/>
            </a:pP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When 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used well together, 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H.264/AVC provide approximately a </a:t>
            </a:r>
            <a:r>
              <a:rPr lang="en-US" sz="1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50%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bit rate savings for 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equivalent perceptual 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quality relative to the performance of 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prior standards.</a:t>
            </a:r>
            <a:endParaRPr 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7565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0375" y="320674"/>
            <a:ext cx="8229600" cy="1143000"/>
          </a:xfrm>
        </p:spPr>
        <p:txBody>
          <a:bodyPr>
            <a:normAutofit/>
          </a:bodyPr>
          <a:lstStyle/>
          <a:p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Background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Autofit/>
          </a:bodyPr>
          <a:lstStyle/>
          <a:p>
            <a:pPr marL="0" indent="0">
              <a:lnSpc>
                <a:spcPct val="170000"/>
              </a:lnSpc>
              <a:spcBef>
                <a:spcPts val="0"/>
              </a:spcBef>
              <a:buNone/>
            </a:pP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3080" name="Picture 8" descr="http://cdn.geosemi.com/wp-content/themes/geo2014/images/tech_icon_video_compression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5975" y="3378631"/>
            <a:ext cx="2743200" cy="15057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AutoShape 10" descr="Image result for satellite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3088" name="Picture 16" descr="http://www.spacetoday.org/images/Sats/MilSats/DSCS_SatInSpaceLockheedMartin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2425" y="1981201"/>
            <a:ext cx="1765641" cy="13974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90" name="Picture 18" descr="Image result for video chat child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57746" y="4988175"/>
            <a:ext cx="1806552" cy="10116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92" name="Picture 20" descr="http://www.htopto.com/UserFiles/20080604161011500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9129" y="4884410"/>
            <a:ext cx="3052232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96" name="Picture 24" descr="http://www.aberdeeninc.com/images/N46-X46_front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3401" y="1607203"/>
            <a:ext cx="2695242" cy="17968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1755775" y="6324599"/>
            <a:ext cx="5943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Fig.1. 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Applications of digital video compression</a:t>
            </a:r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82346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3"/>
    </mc:Choice>
    <mc:Fallback xmlns="">
      <p:transition spd="slow" advTm="33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Coding Design Problem Definition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Video codec system</a:t>
            </a:r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800" y="2209800"/>
            <a:ext cx="4978458" cy="403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755775" y="6324599"/>
            <a:ext cx="5943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Fig.2.  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Tradeoff between bit-rate and fidelity</a:t>
            </a:r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89703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4"/>
    </mc:Choice>
    <mc:Fallback xmlns="">
      <p:transition spd="slow" advTm="204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Coding Design Problem Definition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Video transmission system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70000"/>
              </a:lnSpc>
              <a:spcBef>
                <a:spcPts val="0"/>
              </a:spcBef>
              <a:buNone/>
            </a:pPr>
            <a:r>
              <a:rPr lang="en-US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2425700"/>
            <a:ext cx="5876925" cy="3305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1755775" y="6324599"/>
            <a:ext cx="5943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Fig.3.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Video transmission system</a:t>
            </a:r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5308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0"/>
    </mc:Choice>
    <mc:Fallback xmlns="">
      <p:transition spd="slow" advTm="0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Coding Design Problem 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Definition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Problem Definition</a:t>
            </a:r>
          </a:p>
          <a:p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Given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maximum allowed delay and a maximum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allowed system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complexity, achieve an 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optimal tradeoff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between bit rate and distortion for the range of network environments envisioned in the scope of the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applications.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11025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92"/>
    </mc:Choice>
    <mc:Fallback xmlns="">
      <p:transition spd="slow" advTm="292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Video Coding 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Basics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Video Components </a:t>
            </a:r>
          </a:p>
          <a:p>
            <a:pPr marL="400050" lvl="1" indent="0">
              <a:lnSpc>
                <a:spcPct val="150000"/>
              </a:lnSpc>
              <a:buNone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Video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coding often uses a color representation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having three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components called Y,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Cb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and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Cr.</a:t>
            </a:r>
          </a:p>
          <a:p>
            <a:pPr lvl="1">
              <a:lnSpc>
                <a:spcPct val="150000"/>
              </a:lnSpc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 is Called </a:t>
            </a:r>
            <a:r>
              <a:rPr lang="en-US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luma</a:t>
            </a:r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component</a:t>
            </a:r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represents brightness;</a:t>
            </a:r>
          </a:p>
          <a:p>
            <a:pPr lvl="1">
              <a:lnSpc>
                <a:spcPct val="150000"/>
              </a:lnSpc>
            </a:pP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Cb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Called </a:t>
            </a:r>
            <a:r>
              <a:rPr lang="en-US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chroma</a:t>
            </a:r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component, represents the extent to which the color deviates from gray toward blue;</a:t>
            </a:r>
          </a:p>
          <a:p>
            <a:pPr lvl="1">
              <a:lnSpc>
                <a:spcPct val="150000"/>
              </a:lnSpc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Cr also Called </a:t>
            </a:r>
            <a:r>
              <a:rPr lang="en-US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chroma</a:t>
            </a:r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component</a:t>
            </a:r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represents the extent to which the color deviates from gray toward red.</a:t>
            </a:r>
          </a:p>
          <a:p>
            <a:pPr marL="457200" lvl="1" indent="0">
              <a:buNone/>
            </a:pP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66247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0"/>
    </mc:Choice>
    <mc:Fallback xmlns="">
      <p:transition spd="slow" advTm="0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Video Coding 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Basics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Format 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en-US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en-US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en-US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Top 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field contains the </a:t>
            </a:r>
            <a:r>
              <a:rPr lang="en-US" sz="1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even-numbered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rows 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bottom field contains the </a:t>
            </a:r>
            <a:r>
              <a:rPr lang="en-US" sz="1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odd-numbered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rows of a frame.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If the two fields of a frame are captured at different time instants, the frame is referred to as an </a:t>
            </a:r>
            <a:r>
              <a:rPr lang="en-US" sz="1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interlaced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frame, and otherwise it is referred to as a </a:t>
            </a:r>
            <a:r>
              <a:rPr lang="en-US" sz="1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progressive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frame.</a:t>
            </a:r>
            <a:endParaRPr 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0900" y="2568576"/>
            <a:ext cx="4223465" cy="1433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6781800" y="2597152"/>
            <a:ext cx="12954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Top field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781800" y="3605730"/>
            <a:ext cx="1625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Bottom field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74312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4589"/>
    </mc:Choice>
    <mc:Fallback xmlns="">
      <p:transition spd="slow" advTm="24589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Video Coding Basics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 fontScale="70000" lnSpcReduction="20000"/>
          </a:bodyPr>
          <a:lstStyle/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Techniques for digital compression</a:t>
            </a:r>
          </a:p>
          <a:p>
            <a:pPr lvl="1">
              <a:lnSpc>
                <a:spcPct val="170000"/>
              </a:lnSpc>
              <a:spcBef>
                <a:spcPts val="0"/>
              </a:spcBef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Prediction</a:t>
            </a:r>
          </a:p>
          <a:p>
            <a:pPr marL="457200" lvl="1" indent="0">
              <a:lnSpc>
                <a:spcPct val="170000"/>
              </a:lnSpc>
              <a:spcBef>
                <a:spcPts val="0"/>
              </a:spcBef>
              <a:buNone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A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process by which a set of </a:t>
            </a:r>
            <a:r>
              <a:rPr lang="en-US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prediction values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created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that is used to predict the values of the input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samples.</a:t>
            </a:r>
          </a:p>
          <a:p>
            <a:pPr lvl="1">
              <a:lnSpc>
                <a:spcPct val="170000"/>
              </a:lnSpc>
              <a:spcBef>
                <a:spcPts val="0"/>
              </a:spcBef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Transformation</a:t>
            </a:r>
          </a:p>
          <a:p>
            <a:pPr marL="400050" lvl="1" indent="0">
              <a:lnSpc>
                <a:spcPct val="170000"/>
              </a:lnSpc>
              <a:spcBef>
                <a:spcPts val="0"/>
              </a:spcBef>
              <a:buNone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A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process (also referred to as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sub-band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decomposition) that is closely related to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prediction, consisting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forming a new set of samples from </a:t>
            </a: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combination of input samples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often using a linear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combination.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lnSpc>
                <a:spcPct val="170000"/>
              </a:lnSpc>
              <a:spcBef>
                <a:spcPts val="0"/>
              </a:spcBef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Quantization</a:t>
            </a:r>
          </a:p>
          <a:p>
            <a:pPr marL="400050" lvl="1" indent="0">
              <a:lnSpc>
                <a:spcPct val="170000"/>
              </a:lnSpc>
              <a:spcBef>
                <a:spcPts val="0"/>
              </a:spcBef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process by which the </a:t>
            </a: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precision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used for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representation of a sample value (or a group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 sample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values) is reduced in order to reduce the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amount of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data needed to encode the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representation.</a:t>
            </a:r>
          </a:p>
          <a:p>
            <a:pPr lvl="1">
              <a:lnSpc>
                <a:spcPct val="170000"/>
              </a:lnSpc>
              <a:spcBef>
                <a:spcPts val="0"/>
              </a:spcBef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Entropy Coding</a:t>
            </a:r>
          </a:p>
          <a:p>
            <a:pPr marL="400050" lvl="1" indent="0">
              <a:lnSpc>
                <a:spcPct val="170000"/>
              </a:lnSpc>
              <a:spcBef>
                <a:spcPts val="0"/>
              </a:spcBef>
              <a:buNone/>
            </a:pPr>
            <a:r>
              <a:rPr lang="en-US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process by which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discrete-valued source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symbols are represented in a manner that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takes advantage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the </a:t>
            </a: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relative probabilities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the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various possible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values of each source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symbol.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79276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1932"/>
    </mc:Choice>
    <mc:Fallback xmlns="">
      <p:transition spd="slow" advTm="101932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910</TotalTime>
  <Words>1083</Words>
  <Application>Microsoft Office PowerPoint</Application>
  <PresentationFormat>On-screen Show (4:3)</PresentationFormat>
  <Paragraphs>156</Paragraphs>
  <Slides>20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2" baseType="lpstr">
      <vt:lpstr>Office Theme</vt:lpstr>
      <vt:lpstr>Equation</vt:lpstr>
      <vt:lpstr>Video Compression—From Concepts to the H.264/AVC Standard</vt:lpstr>
      <vt:lpstr>Outline</vt:lpstr>
      <vt:lpstr>Background</vt:lpstr>
      <vt:lpstr>Coding Design Problem Definition</vt:lpstr>
      <vt:lpstr>Coding Design Problem Definition</vt:lpstr>
      <vt:lpstr>Coding Design Problem Definition</vt:lpstr>
      <vt:lpstr>Video Coding Basics</vt:lpstr>
      <vt:lpstr>Video Coding Basics</vt:lpstr>
      <vt:lpstr>Video Coding Basics</vt:lpstr>
      <vt:lpstr>Video Coding Basics</vt:lpstr>
      <vt:lpstr>Video Coding Basics</vt:lpstr>
      <vt:lpstr>Video Coding Basics</vt:lpstr>
      <vt:lpstr>Video Transmission</vt:lpstr>
      <vt:lpstr>Video Transmission</vt:lpstr>
      <vt:lpstr>Video Coding Standard</vt:lpstr>
      <vt:lpstr>H.264/AVC Video Coding Standard</vt:lpstr>
      <vt:lpstr>H.264/AVC Video Coding Standard</vt:lpstr>
      <vt:lpstr>H.264/AVC Video Coding Standard</vt:lpstr>
      <vt:lpstr>H.264/AVC Video Coding Standard</vt:lpstr>
      <vt:lpstr>Conclusion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Jack</dc:creator>
  <cp:lastModifiedBy>Jack</cp:lastModifiedBy>
  <cp:revision>119</cp:revision>
  <dcterms:created xsi:type="dcterms:W3CDTF">2006-08-16T00:00:00Z</dcterms:created>
  <dcterms:modified xsi:type="dcterms:W3CDTF">2015-11-10T23:59:30Z</dcterms:modified>
</cp:coreProperties>
</file>