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80" autoAdjust="0"/>
  </p:normalViewPr>
  <p:slideViewPr>
    <p:cSldViewPr snapToGrid="0">
      <p:cViewPr varScale="1">
        <p:scale>
          <a:sx n="84" d="100"/>
          <a:sy n="84" d="100"/>
        </p:scale>
        <p:origin x="48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082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9A3A-028B-46E9-A044-C95E5C3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4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E3BC3-FCFC-4C91-93F0-3B34516074C1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6E16-A07D-4643-9502-CDE5D03F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6E16-A07D-4643-9502-CDE5D03F2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6E16-A07D-4643-9502-CDE5D03F2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3E59-CB88-4957-A0F0-71DD930AEDD5}" type="datetime1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263C-488B-4F80-A2AB-385CBBDBC14D}" type="datetime1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362B-7AE1-4FD2-8F51-CB65EF6C0367}" type="datetime1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8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E8B-D090-43C2-BE0C-4A2D3D7F60E8}" type="datetime1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F242-3C76-4CEF-95A8-A8237AF81C51}" type="datetime1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4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AC1E-D13B-4B58-9799-4EC1CB0B2CF5}" type="datetime1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B89-7C96-4C20-AA6B-6AF0DAE7A376}" type="datetime1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A411-9C8A-45D8-8B01-8BEA70B5E299}" type="datetime1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C850-15F1-499C-8632-421B18F07DA1}" type="datetime1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ADDE-3D3E-423F-85D8-E06036412A1F}" type="datetime1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7699-99F9-4B70-BFFA-6E123A16BF8E}" type="datetime1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5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70703-384E-4674-8DE4-37998A2DE4C1}" type="datetime1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8DB6-957E-4215-8F6B-A94BCEB0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Model of Saliency-Based Visual </a:t>
            </a:r>
            <a:r>
              <a:rPr lang="en-US" b="1" dirty="0" smtClean="0"/>
              <a:t>Attention for </a:t>
            </a:r>
            <a:r>
              <a:rPr lang="en-US" b="1" dirty="0"/>
              <a:t>Rapid Scene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088" y="2841462"/>
            <a:ext cx="9144000" cy="2533842"/>
          </a:xfrm>
        </p:spPr>
        <p:txBody>
          <a:bodyPr>
            <a:normAutofit/>
          </a:bodyPr>
          <a:lstStyle/>
          <a:p>
            <a:r>
              <a:rPr lang="en-US" dirty="0" smtClean="0"/>
              <a:t>By: </a:t>
            </a:r>
            <a:r>
              <a:rPr lang="en-US" dirty="0"/>
              <a:t>Laurent </a:t>
            </a:r>
            <a:r>
              <a:rPr lang="en-US" dirty="0" err="1"/>
              <a:t>Itti</a:t>
            </a:r>
            <a:r>
              <a:rPr lang="en-US" dirty="0"/>
              <a:t>, </a:t>
            </a:r>
            <a:r>
              <a:rPr lang="en-US" dirty="0" err="1"/>
              <a:t>Christof</a:t>
            </a:r>
            <a:r>
              <a:rPr lang="en-US" dirty="0"/>
              <a:t> Koch, and Ernst </a:t>
            </a:r>
            <a:r>
              <a:rPr lang="en-US" dirty="0" err="1" smtClean="0"/>
              <a:t>Niebur</a:t>
            </a:r>
            <a:endParaRPr lang="en-US" dirty="0" smtClean="0"/>
          </a:p>
          <a:p>
            <a:r>
              <a:rPr lang="en-US" dirty="0"/>
              <a:t>IEEE </a:t>
            </a:r>
            <a:r>
              <a:rPr lang="en-US" dirty="0" smtClean="0"/>
              <a:t>TRANSACTIONS, </a:t>
            </a:r>
            <a:r>
              <a:rPr lang="en-US" dirty="0"/>
              <a:t>NOVEMBER </a:t>
            </a:r>
            <a:r>
              <a:rPr lang="en-US" dirty="0" smtClean="0"/>
              <a:t>1998</a:t>
            </a:r>
          </a:p>
          <a:p>
            <a:endParaRPr lang="en-US" dirty="0"/>
          </a:p>
          <a:p>
            <a:r>
              <a:rPr lang="en-US" dirty="0" smtClean="0"/>
              <a:t>Presenter: Vahid Vahidi </a:t>
            </a:r>
          </a:p>
          <a:p>
            <a:r>
              <a:rPr lang="en-US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578" y="444383"/>
            <a:ext cx="9023647" cy="74348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Comparison with Spatial Frequency Content Models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4" y="1030867"/>
            <a:ext cx="10515600" cy="112267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SFC</a:t>
            </a:r>
          </a:p>
          <a:p>
            <a:pPr lvl="1"/>
            <a:r>
              <a:rPr lang="en-US" dirty="0"/>
              <a:t>At a given image location, a 16 ´ 16 image patch is extracted from each </a:t>
            </a:r>
            <a:r>
              <a:rPr lang="en-US" i="1" dirty="0"/>
              <a:t>I</a:t>
            </a:r>
            <a:r>
              <a:rPr lang="en-US" dirty="0"/>
              <a:t>(2), </a:t>
            </a:r>
            <a:r>
              <a:rPr lang="en-US" i="1" dirty="0"/>
              <a:t>R</a:t>
            </a:r>
            <a:r>
              <a:rPr lang="en-US" dirty="0"/>
              <a:t>(2), </a:t>
            </a:r>
            <a:r>
              <a:rPr lang="en-US" i="1" dirty="0"/>
              <a:t>G</a:t>
            </a:r>
            <a:r>
              <a:rPr lang="en-US" dirty="0"/>
              <a:t>(2), </a:t>
            </a:r>
            <a:r>
              <a:rPr lang="en-US" i="1" dirty="0"/>
              <a:t>B</a:t>
            </a:r>
            <a:r>
              <a:rPr lang="en-US" dirty="0"/>
              <a:t>(2), and </a:t>
            </a:r>
            <a:r>
              <a:rPr lang="en-US" i="1" dirty="0"/>
              <a:t>Y</a:t>
            </a:r>
            <a:r>
              <a:rPr lang="en-US" dirty="0"/>
              <a:t>(2) map, and 2D Fast Fourier Transforms (FFTs) are applied to the patches.</a:t>
            </a:r>
          </a:p>
          <a:p>
            <a:pPr lvl="1"/>
            <a:r>
              <a:rPr lang="en-US" dirty="0"/>
              <a:t>The SFC measure is the average of the numbers of non-negligible coefficients in the five corresponding patches.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10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78779" y="2056501"/>
            <a:ext cx="3823531" cy="40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4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493" y="153824"/>
            <a:ext cx="9023647" cy="743484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white noise with colored noise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11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02359" y="1181946"/>
            <a:ext cx="4676863" cy="49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7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355" y="410199"/>
            <a:ext cx="9023647" cy="743484"/>
          </a:xfrm>
        </p:spPr>
        <p:txBody>
          <a:bodyPr>
            <a:normAutofit fontScale="90000"/>
          </a:bodyPr>
          <a:lstStyle/>
          <a:p>
            <a:r>
              <a:rPr lang="en-US" dirty="0"/>
              <a:t>Strengths and Limitations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0687"/>
            <a:ext cx="4955849" cy="51733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Strength </a:t>
            </a:r>
          </a:p>
          <a:p>
            <a:pPr lvl="1"/>
            <a:r>
              <a:rPr lang="en-US" dirty="0" smtClean="0"/>
              <a:t>In this approach, </a:t>
            </a:r>
            <a:r>
              <a:rPr lang="en-US" dirty="0"/>
              <a:t>architecture and components mimic the properties of primate early vision</a:t>
            </a:r>
          </a:p>
          <a:p>
            <a:pPr lvl="1"/>
            <a:r>
              <a:rPr lang="en-US" dirty="0" smtClean="0"/>
              <a:t>It is capable </a:t>
            </a:r>
            <a:r>
              <a:rPr lang="en-US" dirty="0"/>
              <a:t>of strong performance with complex natural scenes (Ex. it quickly detected salient traffic signs)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major strength of this approach lies in the massively parallel implementation</a:t>
            </a:r>
          </a:p>
          <a:p>
            <a:r>
              <a:rPr lang="en-US" dirty="0" smtClean="0"/>
              <a:t>Limitations </a:t>
            </a:r>
          </a:p>
          <a:p>
            <a:pPr lvl="1"/>
            <a:r>
              <a:rPr lang="en-US" dirty="0"/>
              <a:t>it will fail at </a:t>
            </a:r>
            <a:r>
              <a:rPr lang="en-US" dirty="0" smtClean="0"/>
              <a:t>detecting </a:t>
            </a:r>
            <a:r>
              <a:rPr lang="en-US" dirty="0"/>
              <a:t>unimplemented feature types (e.g., T junctions or line terminators)</a:t>
            </a:r>
          </a:p>
          <a:p>
            <a:pPr lvl="1"/>
            <a:r>
              <a:rPr lang="en-US" dirty="0" smtClean="0"/>
              <a:t>Without </a:t>
            </a:r>
            <a:r>
              <a:rPr lang="en-US" dirty="0"/>
              <a:t>modifying the </a:t>
            </a:r>
            <a:r>
              <a:rPr lang="en-US" dirty="0" err="1"/>
              <a:t>preattentive</a:t>
            </a:r>
            <a:r>
              <a:rPr lang="en-US" dirty="0"/>
              <a:t> feature-extraction stages, our model cannot detect conjunctions of features.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12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7" y="1632247"/>
            <a:ext cx="5943600" cy="3646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28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9023647" cy="743484"/>
          </a:xfrm>
        </p:spPr>
        <p:txBody>
          <a:bodyPr/>
          <a:lstStyle/>
          <a:p>
            <a:pPr algn="ctr"/>
            <a:r>
              <a:rPr lang="en-US" dirty="0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4" y="1159053"/>
            <a:ext cx="10515600" cy="627018"/>
          </a:xfrm>
        </p:spPr>
        <p:txBody>
          <a:bodyPr/>
          <a:lstStyle/>
          <a:p>
            <a:r>
              <a:rPr lang="en-US" dirty="0"/>
              <a:t>MATLAB has saliency Toolbox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13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40" y="1786071"/>
            <a:ext cx="4834783" cy="44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3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9023647" cy="743484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23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 have reviewed the saliency paper </a:t>
            </a:r>
          </a:p>
          <a:p>
            <a:r>
              <a:rPr lang="en-US" dirty="0"/>
              <a:t>Definition of saliency </a:t>
            </a:r>
          </a:p>
          <a:p>
            <a:r>
              <a:rPr lang="en-US" dirty="0"/>
              <a:t>Method </a:t>
            </a:r>
          </a:p>
          <a:p>
            <a:pPr lvl="1"/>
            <a:r>
              <a:rPr lang="en-US" dirty="0"/>
              <a:t>Based on intensity, color and orientation, 42 center surround maps would be achieved. </a:t>
            </a:r>
          </a:p>
          <a:p>
            <a:pPr lvl="1"/>
            <a:r>
              <a:rPr lang="en-US" dirty="0"/>
              <a:t>Normalized maps are combined at scale 4 </a:t>
            </a:r>
          </a:p>
          <a:p>
            <a:pPr lvl="1"/>
            <a:r>
              <a:rPr lang="en-US" dirty="0"/>
              <a:t>Saliency map is achieved by the combination of normalized maps of intensity, color and orientation </a:t>
            </a:r>
          </a:p>
          <a:p>
            <a:pPr lvl="1"/>
            <a:r>
              <a:rPr lang="en-US" dirty="0"/>
              <a:t>Winner-take-all procedure finds salient areas in the decreasing order </a:t>
            </a:r>
          </a:p>
          <a:p>
            <a:r>
              <a:rPr lang="en-US" dirty="0"/>
              <a:t>Results </a:t>
            </a:r>
          </a:p>
          <a:p>
            <a:pPr lvl="1"/>
            <a:r>
              <a:rPr lang="en-US" dirty="0" smtClean="0"/>
              <a:t>Saliency </a:t>
            </a:r>
            <a:r>
              <a:rPr lang="en-US" dirty="0"/>
              <a:t>performs better </a:t>
            </a:r>
            <a:r>
              <a:rPr lang="en-US" dirty="0" smtClean="0"/>
              <a:t>than </a:t>
            </a:r>
            <a:r>
              <a:rPr lang="en-US" dirty="0"/>
              <a:t>SFC in presence of noise </a:t>
            </a:r>
          </a:p>
          <a:p>
            <a:pPr lvl="1"/>
            <a:r>
              <a:rPr lang="en-US" dirty="0"/>
              <a:t>Saliency performs better in the presence of white noise in comparison to the presence of colored noise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14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500" y="2700472"/>
            <a:ext cx="9023647" cy="743484"/>
          </a:xfrm>
        </p:spPr>
        <p:txBody>
          <a:bodyPr/>
          <a:lstStyle/>
          <a:p>
            <a:pPr algn="ctr"/>
            <a:r>
              <a:rPr lang="en-US" dirty="0" smtClean="0"/>
              <a:t>Thanks for your attention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15</a:t>
            </a:fld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00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9023647" cy="743484"/>
          </a:xfrm>
        </p:spPr>
        <p:txBody>
          <a:bodyPr/>
          <a:lstStyle/>
          <a:p>
            <a:pPr algn="ctr"/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32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Definition and the goal of this paper </a:t>
            </a:r>
          </a:p>
          <a:p>
            <a:r>
              <a:rPr lang="en-US" dirty="0"/>
              <a:t>Method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Linear filtering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Center surround differences and normalization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Across scale combinations and normalization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Linear combination </a:t>
            </a:r>
            <a:r>
              <a:rPr lang="en-US" dirty="0" smtClean="0"/>
              <a:t>and Winner-take-all </a:t>
            </a:r>
            <a:endParaRPr lang="en-US" dirty="0"/>
          </a:p>
          <a:p>
            <a:r>
              <a:rPr lang="en-US" dirty="0"/>
              <a:t>Simulation results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Comparison with Spatial Frequency Content Models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Comparing white noise with colored noise </a:t>
            </a:r>
          </a:p>
          <a:p>
            <a:r>
              <a:rPr lang="en-US" dirty="0"/>
              <a:t>Strengths and Limitations</a:t>
            </a:r>
          </a:p>
          <a:p>
            <a:r>
              <a:rPr lang="en-US" dirty="0"/>
              <a:t>Summary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2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7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53" y="162370"/>
            <a:ext cx="9023647" cy="7434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Definition and the goal of this paper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30" y="905854"/>
            <a:ext cx="10515600" cy="837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Definition </a:t>
            </a:r>
          </a:p>
          <a:p>
            <a:pPr marL="0" indent="0">
              <a:buNone/>
            </a:pPr>
            <a:r>
              <a:rPr lang="en-US" dirty="0"/>
              <a:t>Which part of the image attracts more attention?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3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52030" y="752030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42" y="1743342"/>
            <a:ext cx="5699763" cy="32046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5830" y="5100118"/>
            <a:ext cx="10515600" cy="837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Goal</a:t>
            </a:r>
          </a:p>
          <a:p>
            <a:pPr marL="0" indent="0">
              <a:buNone/>
            </a:pPr>
            <a:r>
              <a:rPr lang="en-US" dirty="0"/>
              <a:t>Simulation of what is going on in our brain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7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9023647" cy="743484"/>
          </a:xfrm>
        </p:spPr>
        <p:txBody>
          <a:bodyPr/>
          <a:lstStyle/>
          <a:p>
            <a:pPr algn="ctr"/>
            <a:r>
              <a:rPr lang="en-US" dirty="0"/>
              <a:t>Method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4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20988" y="1190847"/>
            <a:ext cx="6138450" cy="48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6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016"/>
            <a:ext cx="9023647" cy="7434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Linear filtering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23" y="1114763"/>
            <a:ext cx="5522364" cy="283339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Four </a:t>
            </a:r>
            <a:r>
              <a:rPr lang="en-US" dirty="0"/>
              <a:t>broadly-tuned color channels are created:</a:t>
            </a:r>
          </a:p>
          <a:p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r </a:t>
            </a:r>
            <a:r>
              <a:rPr lang="en-US" dirty="0"/>
              <a:t>- (</a:t>
            </a:r>
            <a:r>
              <a:rPr lang="en-US" i="1" dirty="0"/>
              <a:t>g </a:t>
            </a:r>
            <a:r>
              <a:rPr lang="en-US" dirty="0"/>
              <a:t>+ </a:t>
            </a:r>
            <a:r>
              <a:rPr lang="en-US" i="1" dirty="0"/>
              <a:t>b</a:t>
            </a:r>
            <a:r>
              <a:rPr lang="en-US" dirty="0"/>
              <a:t>)/2 for red, </a:t>
            </a:r>
            <a:r>
              <a:rPr lang="en-US" i="1" dirty="0"/>
              <a:t>G </a:t>
            </a:r>
            <a:r>
              <a:rPr lang="en-US" dirty="0"/>
              <a:t>= </a:t>
            </a:r>
            <a:r>
              <a:rPr lang="en-US" i="1" dirty="0"/>
              <a:t>g </a:t>
            </a:r>
            <a:r>
              <a:rPr lang="en-US" dirty="0"/>
              <a:t>- (</a:t>
            </a:r>
            <a:r>
              <a:rPr lang="en-US" i="1" dirty="0"/>
              <a:t>r </a:t>
            </a:r>
            <a:r>
              <a:rPr lang="en-US" dirty="0"/>
              <a:t>+ </a:t>
            </a:r>
            <a:r>
              <a:rPr lang="en-US" i="1" dirty="0"/>
              <a:t>b</a:t>
            </a:r>
            <a:r>
              <a:rPr lang="en-US" dirty="0"/>
              <a:t>)/2 for green, </a:t>
            </a:r>
            <a:r>
              <a:rPr lang="en-US" i="1" dirty="0"/>
              <a:t>B </a:t>
            </a:r>
            <a:r>
              <a:rPr lang="en-US" dirty="0"/>
              <a:t>= </a:t>
            </a:r>
            <a:r>
              <a:rPr lang="en-US" i="1" dirty="0"/>
              <a:t>b </a:t>
            </a:r>
            <a:r>
              <a:rPr lang="en-US" dirty="0"/>
              <a:t>- (</a:t>
            </a:r>
            <a:r>
              <a:rPr lang="en-US" i="1" dirty="0"/>
              <a:t>r </a:t>
            </a:r>
            <a:r>
              <a:rPr lang="en-US" dirty="0"/>
              <a:t>+ </a:t>
            </a:r>
            <a:r>
              <a:rPr lang="en-US" i="1" dirty="0"/>
              <a:t>g</a:t>
            </a:r>
            <a:r>
              <a:rPr lang="en-US" dirty="0"/>
              <a:t>)/2</a:t>
            </a:r>
          </a:p>
          <a:p>
            <a:pPr marL="0" indent="0">
              <a:buNone/>
            </a:pPr>
            <a:r>
              <a:rPr lang="en-US" dirty="0" smtClean="0"/>
              <a:t>     for </a:t>
            </a:r>
            <a:r>
              <a:rPr lang="en-US" dirty="0"/>
              <a:t>blue, and </a:t>
            </a:r>
            <a:r>
              <a:rPr lang="en-US" i="1" dirty="0"/>
              <a:t>Y </a:t>
            </a:r>
            <a:r>
              <a:rPr lang="en-US" dirty="0"/>
              <a:t>= (</a:t>
            </a:r>
            <a:r>
              <a:rPr lang="en-US" i="1" dirty="0"/>
              <a:t>r </a:t>
            </a:r>
            <a:r>
              <a:rPr lang="en-US" dirty="0"/>
              <a:t>+ </a:t>
            </a:r>
            <a:r>
              <a:rPr lang="en-US" i="1" dirty="0"/>
              <a:t>g</a:t>
            </a:r>
            <a:r>
              <a:rPr lang="en-US" dirty="0"/>
              <a:t>)/2 - |</a:t>
            </a:r>
            <a:r>
              <a:rPr lang="en-US" i="1" dirty="0"/>
              <a:t>r </a:t>
            </a:r>
            <a:r>
              <a:rPr lang="en-US" dirty="0"/>
              <a:t>- </a:t>
            </a:r>
            <a:r>
              <a:rPr lang="en-US" i="1" dirty="0"/>
              <a:t>g</a:t>
            </a:r>
            <a:r>
              <a:rPr lang="en-US" dirty="0"/>
              <a:t>|/2 - </a:t>
            </a:r>
            <a:r>
              <a:rPr lang="en-US" i="1" dirty="0"/>
              <a:t>b</a:t>
            </a:r>
            <a:r>
              <a:rPr lang="en-US" dirty="0"/>
              <a:t> for </a:t>
            </a:r>
            <a:r>
              <a:rPr lang="en-US" dirty="0" smtClean="0"/>
              <a:t>yellow</a:t>
            </a:r>
            <a:endParaRPr lang="en-US" dirty="0"/>
          </a:p>
          <a:p>
            <a:r>
              <a:rPr lang="en-US" dirty="0"/>
              <a:t>With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and </a:t>
            </a:r>
            <a:r>
              <a:rPr lang="en-US" i="1" dirty="0"/>
              <a:t>b</a:t>
            </a:r>
            <a:r>
              <a:rPr lang="en-US" dirty="0"/>
              <a:t> being the red, green, and blue channels of the input image, an intensity image </a:t>
            </a:r>
            <a:r>
              <a:rPr lang="en-US" i="1" dirty="0" smtClean="0"/>
              <a:t>I</a:t>
            </a:r>
            <a:r>
              <a:rPr lang="en-US" dirty="0" smtClean="0"/>
              <a:t> is </a:t>
            </a:r>
            <a:r>
              <a:rPr lang="en-US" dirty="0"/>
              <a:t>obtained as </a:t>
            </a:r>
            <a:r>
              <a:rPr lang="en-US" i="1" dirty="0"/>
              <a:t>I</a:t>
            </a:r>
            <a:r>
              <a:rPr lang="en-US" dirty="0"/>
              <a:t>=(</a:t>
            </a:r>
            <a:r>
              <a:rPr lang="en-US" i="1" dirty="0" err="1"/>
              <a:t>r</a:t>
            </a:r>
            <a:r>
              <a:rPr lang="en-US" dirty="0" err="1"/>
              <a:t>+</a:t>
            </a:r>
            <a:r>
              <a:rPr lang="en-US" i="1" dirty="0" err="1"/>
              <a:t>g</a:t>
            </a:r>
            <a:r>
              <a:rPr lang="en-US" dirty="0" err="1"/>
              <a:t>+</a:t>
            </a:r>
            <a:r>
              <a:rPr lang="en-US" i="1" dirty="0" err="1"/>
              <a:t>b</a:t>
            </a:r>
            <a:r>
              <a:rPr lang="en-US" dirty="0"/>
              <a:t>)/3.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Nine spatial scales are created using dyadic Gaussian pyramids.</a:t>
            </a:r>
          </a:p>
          <a:p>
            <a:r>
              <a:rPr lang="en-US" dirty="0" smtClean="0"/>
              <a:t>Low-pass filter and subsample the input image would be performed. </a:t>
            </a:r>
          </a:p>
          <a:p>
            <a:r>
              <a:rPr lang="en-US" dirty="0" smtClean="0"/>
              <a:t>1:1 (scale zero) to 1:256 (scale eight) in eight octaves.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5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32247"/>
            <a:ext cx="59436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06670" y="2373411"/>
            <a:ext cx="3180014" cy="25014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05" y="3886200"/>
            <a:ext cx="5267325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77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85" y="395792"/>
            <a:ext cx="9023647" cy="74348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Center surround differences </a:t>
            </a:r>
            <a:r>
              <a:rPr lang="en-US" sz="4000" dirty="0" smtClean="0"/>
              <a:t>and normalization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08" y="1005230"/>
            <a:ext cx="10515600" cy="17977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Center surround differences</a:t>
            </a:r>
          </a:p>
          <a:p>
            <a:pPr marL="0" indent="0">
              <a:buNone/>
            </a:pPr>
            <a:r>
              <a:rPr lang="en-US" dirty="0"/>
              <a:t>Compute center-surround differences to determine contrast, by taking the difference between a fine (center) and a coarse scale (surround) for a given feature. This operation across spatial scales is done by interpolation to the fine scale and then point-by-point subtraction.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6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8041"/>
            <a:ext cx="5943600" cy="204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53" y="3354626"/>
            <a:ext cx="5943600" cy="109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21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763" y="393108"/>
            <a:ext cx="9023647" cy="7434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Normalization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4" y="1136592"/>
            <a:ext cx="10515600" cy="1418601"/>
          </a:xfrm>
        </p:spPr>
        <p:txBody>
          <a:bodyPr>
            <a:normAutofit/>
          </a:bodyPr>
          <a:lstStyle/>
          <a:p>
            <a:r>
              <a:rPr lang="en-US" dirty="0" smtClean="0"/>
              <a:t>Map </a:t>
            </a:r>
            <a:r>
              <a:rPr lang="en-US" dirty="0"/>
              <a:t>normalization operator:</a:t>
            </a:r>
          </a:p>
          <a:p>
            <a:pPr lvl="1"/>
            <a:r>
              <a:rPr lang="en-US" dirty="0"/>
              <a:t>Promotes maps in which a small number of strong peaks of activity is present</a:t>
            </a:r>
          </a:p>
          <a:p>
            <a:pPr lvl="1"/>
            <a:r>
              <a:rPr lang="en-US" dirty="0"/>
              <a:t>Suppressing maps which contain numerous comparable peak responses.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7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3484" y="888763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9339"/>
            <a:ext cx="5943600" cy="3872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38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53" y="619459"/>
            <a:ext cx="9023647" cy="7434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Across scale combinations and normalization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93" y="985435"/>
            <a:ext cx="10515600" cy="9459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feature maps are combined into three conspicuity maps at the scale 4. This is obtained through across-scale addition by reducing each map to scale 4 and point-by-point addition.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8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0575" y="828906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02" y="2164413"/>
            <a:ext cx="5943600" cy="333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43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153" y="173602"/>
            <a:ext cx="9023647" cy="743484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Linear combination and Winner-take-all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27" y="2166909"/>
            <a:ext cx="10515600" cy="13902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Linear </a:t>
            </a:r>
            <a:r>
              <a:rPr lang="en-US" dirty="0" smtClean="0"/>
              <a:t>combination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saliency map would be achieved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8DB6-957E-4215-8F6B-A94BCEB0BFB9}" type="slidenum">
              <a:rPr lang="en-US" sz="4400" smtClean="0"/>
              <a:t>9</a:t>
            </a:fld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743485"/>
            <a:ext cx="10049854" cy="85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44011" y="2990323"/>
            <a:ext cx="3048000" cy="5238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1677" y="3557187"/>
            <a:ext cx="5624557" cy="2474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Winner-take-all </a:t>
            </a:r>
            <a:endParaRPr lang="en-US" dirty="0"/>
          </a:p>
          <a:p>
            <a:pPr lvl="1"/>
            <a:r>
              <a:rPr lang="en-US" dirty="0"/>
              <a:t>Models the SM as a 2D layer of leaky </a:t>
            </a:r>
            <a:r>
              <a:rPr lang="en-US" i="1" dirty="0"/>
              <a:t>integrate-and-fire</a:t>
            </a:r>
            <a:r>
              <a:rPr lang="en-US" dirty="0"/>
              <a:t> neurons at scale four.</a:t>
            </a:r>
          </a:p>
          <a:p>
            <a:pPr lvl="1"/>
            <a:r>
              <a:rPr lang="en-US" dirty="0"/>
              <a:t>These model neurons consist of a single capacitance which integrates the charge </a:t>
            </a:r>
          </a:p>
          <a:p>
            <a:pPr lvl="1"/>
            <a:r>
              <a:rPr lang="en-US" dirty="0"/>
              <a:t>When the threshold is reached, a prototypical spike is generated, and the capacitive charge is shunted to zero</a:t>
            </a:r>
          </a:p>
          <a:p>
            <a:pPr lvl="1"/>
            <a:r>
              <a:rPr lang="en-US" dirty="0"/>
              <a:t>All WTA neurons also evolve independently of each other, until one (the “winner”) first reaches threshold and fires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985742" y="842562"/>
            <a:ext cx="3638550" cy="54292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72" y="973528"/>
            <a:ext cx="2643505" cy="1090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57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715</Words>
  <Application>Microsoft Office PowerPoint</Application>
  <PresentationFormat>Widescreen</PresentationFormat>
  <Paragraphs>94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A Model of Saliency-Based Visual Attention for Rapid Scene Analysis</vt:lpstr>
      <vt:lpstr>Outline </vt:lpstr>
      <vt:lpstr>Definition and the goal of this paper  </vt:lpstr>
      <vt:lpstr>Method </vt:lpstr>
      <vt:lpstr>Linear filtering  </vt:lpstr>
      <vt:lpstr>Center surround differences and normalization  </vt:lpstr>
      <vt:lpstr>Normalization  </vt:lpstr>
      <vt:lpstr>Across scale combinations and normalization   </vt:lpstr>
      <vt:lpstr>Linear combination and Winner-take-all  </vt:lpstr>
      <vt:lpstr>Comparison with Spatial Frequency Content Models </vt:lpstr>
      <vt:lpstr>Comparing white noise with colored noise </vt:lpstr>
      <vt:lpstr>Strengths and Limitations </vt:lpstr>
      <vt:lpstr>MATLAB</vt:lpstr>
      <vt:lpstr>Summary</vt:lpstr>
      <vt:lpstr>Thanks for your attention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vahid vahidi</dc:creator>
  <cp:lastModifiedBy>vahid vahidi</cp:lastModifiedBy>
  <cp:revision>27</cp:revision>
  <dcterms:created xsi:type="dcterms:W3CDTF">2015-11-21T01:23:13Z</dcterms:created>
  <dcterms:modified xsi:type="dcterms:W3CDTF">2015-11-21T05:51:14Z</dcterms:modified>
</cp:coreProperties>
</file>