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79" r:id="rId2"/>
  </p:sldMasterIdLst>
  <p:notesMasterIdLst>
    <p:notesMasterId r:id="rId37"/>
  </p:notesMasterIdLst>
  <p:sldIdLst>
    <p:sldId id="264" r:id="rId3"/>
    <p:sldId id="308" r:id="rId4"/>
    <p:sldId id="258" r:id="rId5"/>
    <p:sldId id="266" r:id="rId6"/>
    <p:sldId id="285" r:id="rId7"/>
    <p:sldId id="286" r:id="rId8"/>
    <p:sldId id="290" r:id="rId9"/>
    <p:sldId id="304" r:id="rId10"/>
    <p:sldId id="287" r:id="rId11"/>
    <p:sldId id="288" r:id="rId12"/>
    <p:sldId id="289" r:id="rId13"/>
    <p:sldId id="305" r:id="rId14"/>
    <p:sldId id="292" r:id="rId15"/>
    <p:sldId id="291" r:id="rId16"/>
    <p:sldId id="294" r:id="rId17"/>
    <p:sldId id="293" r:id="rId18"/>
    <p:sldId id="295" r:id="rId19"/>
    <p:sldId id="313" r:id="rId20"/>
    <p:sldId id="306" r:id="rId21"/>
    <p:sldId id="296" r:id="rId22"/>
    <p:sldId id="297" r:id="rId23"/>
    <p:sldId id="298" r:id="rId24"/>
    <p:sldId id="299" r:id="rId25"/>
    <p:sldId id="300" r:id="rId26"/>
    <p:sldId id="301" r:id="rId27"/>
    <p:sldId id="307" r:id="rId28"/>
    <p:sldId id="302" r:id="rId29"/>
    <p:sldId id="303" r:id="rId30"/>
    <p:sldId id="309" r:id="rId31"/>
    <p:sldId id="310" r:id="rId32"/>
    <p:sldId id="312" r:id="rId33"/>
    <p:sldId id="315" r:id="rId34"/>
    <p:sldId id="316" r:id="rId35"/>
    <p:sldId id="314" r:id="rId36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00"/>
    <a:srgbClr val="E73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3692"/>
  </p:normalViewPr>
  <p:slideViewPr>
    <p:cSldViewPr snapToGrid="0" snapToObjects="1">
      <p:cViewPr>
        <p:scale>
          <a:sx n="75" d="100"/>
          <a:sy n="75" d="100"/>
        </p:scale>
        <p:origin x="-1896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1E915-B887-4F23-96B6-BB83E086C2A2}" type="datetimeFigureOut">
              <a:rPr lang="zh-CN" altLang="en-US" smtClean="0"/>
              <a:t>2016/11/30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E7A5D-FE5B-43A6-B51B-3796224389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5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7A5D-FE5B-43A6-B51B-3796224389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9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7A5D-FE5B-43A6-B51B-3796224389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4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7A5D-FE5B-43A6-B51B-3796224389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4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7A5D-FE5B-43A6-B51B-3796224389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4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7A5D-FE5B-43A6-B51B-3796224389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4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7A5D-FE5B-43A6-B51B-3796224389C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43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E7A5D-FE5B-43A6-B51B-3796224389C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4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8195734" y="626064"/>
            <a:ext cx="2660426" cy="5605872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193675">
            <a:solidFill>
              <a:schemeClr val="accent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937933" y="2959364"/>
            <a:ext cx="7189147" cy="12231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8800"/>
            </a:lvl1pPr>
          </a:lstStyle>
          <a:p>
            <a:pPr lvl="0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添加论文名称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 flipH="1">
            <a:off x="598448" y="146778"/>
            <a:ext cx="364297" cy="767622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92709"/>
            <a:ext cx="3564466" cy="2757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u="none"/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PRESENTED BY OfficePLUS</a:t>
            </a:r>
          </a:p>
        </p:txBody>
      </p:sp>
      <p:sp useBgFill="1">
        <p:nvSpPr>
          <p:cNvPr id="10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37933" y="2443163"/>
            <a:ext cx="7188730" cy="5159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altLang="zh-CN" dirty="0"/>
              <a:t>XXX</a:t>
            </a:r>
            <a:r>
              <a:rPr lang="zh-CN" altLang="en-US" dirty="0"/>
              <a:t>学部</a:t>
            </a:r>
            <a:r>
              <a:rPr lang="en-US" altLang="zh-CN" dirty="0"/>
              <a:t>XXX</a:t>
            </a:r>
            <a:r>
              <a:rPr lang="zh-CN" altLang="en-US" dirty="0"/>
              <a:t>大学</a:t>
            </a:r>
          </a:p>
        </p:txBody>
      </p:sp>
      <p:sp useBgFill="1">
        <p:nvSpPr>
          <p:cNvPr id="11" name="文本占位符 9"/>
          <p:cNvSpPr>
            <a:spLocks noGrp="1"/>
          </p:cNvSpPr>
          <p:nvPr>
            <p:ph type="body" sz="quarter" idx="15" hasCustomPrompt="1"/>
          </p:nvPr>
        </p:nvSpPr>
        <p:spPr>
          <a:xfrm>
            <a:off x="2937933" y="4182534"/>
            <a:ext cx="7188730" cy="3819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zh-CN" altLang="en-US" dirty="0"/>
              <a:t>点击此处添加文本内容，如关键词、部分简单介绍等。</a:t>
            </a:r>
          </a:p>
        </p:txBody>
      </p:sp>
    </p:spTree>
    <p:extLst>
      <p:ext uri="{BB962C8B-B14F-4D97-AF65-F5344CB8AC3E}">
        <p14:creationId xmlns:p14="http://schemas.microsoft.com/office/powerpoint/2010/main" val="7874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 flipH="1">
            <a:off x="598448" y="146778"/>
            <a:ext cx="364297" cy="767622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76200">
            <a:solidFill>
              <a:schemeClr val="bg2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780596" y="382587"/>
            <a:ext cx="2922819" cy="334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选题背景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799221"/>
            <a:ext cx="12192000" cy="4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04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30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089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175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5" name="图片 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96845" y="0"/>
            <a:ext cx="854439" cy="29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085510" y="116296"/>
            <a:ext cx="677108" cy="28580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3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738" y="116296"/>
            <a:ext cx="562652" cy="270935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341550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1550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560687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0688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9825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8779825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03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96845" y="0"/>
            <a:ext cx="854439" cy="29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085510" y="116296"/>
            <a:ext cx="677108" cy="28580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3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738" y="116296"/>
            <a:ext cx="562652" cy="270935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341550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1550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1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2341550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2341550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1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568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96845" y="0"/>
            <a:ext cx="854439" cy="29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085510" y="116296"/>
            <a:ext cx="677108" cy="28580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3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738" y="116296"/>
            <a:ext cx="562652" cy="270935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341550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1550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560687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0688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9825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8779825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2341550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2341550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560687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5560688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121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996845" y="0"/>
            <a:ext cx="854439" cy="299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1085510" y="116296"/>
            <a:ext cx="677108" cy="28580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32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738" y="116296"/>
            <a:ext cx="562652" cy="2709350"/>
          </a:xfrm>
          <a:prstGeom prst="rect">
            <a:avLst/>
          </a:prstGeom>
        </p:spPr>
        <p:txBody>
          <a:bodyPr vert="eaVert"/>
          <a:lstStyle>
            <a:lvl1pPr marL="0" indent="0">
              <a:buNone/>
              <a:defRPr/>
            </a:lvl1pPr>
          </a:lstStyle>
          <a:p>
            <a:pPr lvl="0"/>
            <a:r>
              <a:rPr lang="en-US" altLang="zh-CN" dirty="0"/>
              <a:t>CONTENT </a:t>
            </a:r>
            <a:r>
              <a:rPr lang="zh-CN" altLang="en-US" dirty="0"/>
              <a:t>目录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2341550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41550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560687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0688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8779825" y="2286000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6" hasCustomPrompt="1"/>
          </p:nvPr>
        </p:nvSpPr>
        <p:spPr>
          <a:xfrm>
            <a:off x="8779825" y="2990539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2341550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2341550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560687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5560688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8779825" y="3934918"/>
            <a:ext cx="1128673" cy="688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2" hasCustomPrompt="1"/>
          </p:nvPr>
        </p:nvSpPr>
        <p:spPr>
          <a:xfrm>
            <a:off x="8779825" y="4639457"/>
            <a:ext cx="1945637" cy="43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选题背景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982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6"/>
          <p:cNvSpPr/>
          <p:nvPr userDrawn="1"/>
        </p:nvSpPr>
        <p:spPr>
          <a:xfrm>
            <a:off x="571798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6"/>
          <p:cNvSpPr/>
          <p:nvPr userDrawn="1"/>
        </p:nvSpPr>
        <p:spPr>
          <a:xfrm>
            <a:off x="3440126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127000">
            <a:solidFill>
              <a:schemeClr val="bg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6"/>
          <p:cNvSpPr/>
          <p:nvPr userDrawn="1"/>
        </p:nvSpPr>
        <p:spPr>
          <a:xfrm>
            <a:off x="6308454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6"/>
          <p:cNvSpPr/>
          <p:nvPr userDrawn="1"/>
        </p:nvSpPr>
        <p:spPr>
          <a:xfrm>
            <a:off x="9176782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6308454" y="2460758"/>
            <a:ext cx="2464953" cy="5159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 altLang="zh-CN" dirty="0">
                <a:cs typeface="+mn-ea"/>
                <a:sym typeface="+mn-lt"/>
              </a:rPr>
              <a:t>Part 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5" hasCustomPrompt="1"/>
          </p:nvPr>
        </p:nvSpPr>
        <p:spPr>
          <a:xfrm>
            <a:off x="6308725" y="2938529"/>
            <a:ext cx="5373573" cy="1238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选题背景</a:t>
            </a:r>
          </a:p>
        </p:txBody>
      </p:sp>
    </p:spTree>
    <p:extLst>
      <p:ext uri="{BB962C8B-B14F-4D97-AF65-F5344CB8AC3E}">
        <p14:creationId xmlns:p14="http://schemas.microsoft.com/office/powerpoint/2010/main" val="167048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6"/>
          <p:cNvSpPr/>
          <p:nvPr userDrawn="1"/>
        </p:nvSpPr>
        <p:spPr>
          <a:xfrm>
            <a:off x="571798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6"/>
          <p:cNvSpPr/>
          <p:nvPr userDrawn="1"/>
        </p:nvSpPr>
        <p:spPr>
          <a:xfrm>
            <a:off x="3440126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6"/>
          <p:cNvSpPr/>
          <p:nvPr userDrawn="1"/>
        </p:nvSpPr>
        <p:spPr>
          <a:xfrm>
            <a:off x="6308454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127000">
            <a:solidFill>
              <a:schemeClr val="bg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6"/>
          <p:cNvSpPr/>
          <p:nvPr userDrawn="1"/>
        </p:nvSpPr>
        <p:spPr>
          <a:xfrm>
            <a:off x="9176782" y="789271"/>
            <a:ext cx="2505516" cy="5279458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588169" y="2957710"/>
            <a:ext cx="5834212" cy="122316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8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cs typeface="+mn-ea"/>
                <a:sym typeface="+mn-lt"/>
              </a:rPr>
              <a:t>选题背景</a:t>
            </a:r>
          </a:p>
        </p:txBody>
      </p:sp>
      <p:sp useBgFill="1">
        <p:nvSpPr>
          <p:cNvPr id="7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4957427" y="2460758"/>
            <a:ext cx="2464953" cy="515937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 altLang="zh-CN" dirty="0">
                <a:cs typeface="+mn-ea"/>
                <a:sym typeface="+mn-lt"/>
              </a:rPr>
              <a:t>Part 1</a:t>
            </a:r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190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 userDrawn="1"/>
        </p:nvSpPr>
        <p:spPr>
          <a:xfrm flipH="1">
            <a:off x="598448" y="146778"/>
            <a:ext cx="364297" cy="767622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780596" y="382587"/>
            <a:ext cx="2922819" cy="334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选题背景</a:t>
            </a:r>
          </a:p>
        </p:txBody>
      </p:sp>
    </p:spTree>
    <p:extLst>
      <p:ext uri="{BB962C8B-B14F-4D97-AF65-F5344CB8AC3E}">
        <p14:creationId xmlns:p14="http://schemas.microsoft.com/office/powerpoint/2010/main" val="338808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 flipH="1">
            <a:off x="598448" y="146778"/>
            <a:ext cx="364297" cy="767622"/>
          </a:xfrm>
          <a:custGeom>
            <a:avLst/>
            <a:gdLst>
              <a:gd name="connsiteX0" fmla="*/ 0 w 2520000"/>
              <a:gd name="connsiteY0" fmla="*/ 0 h 2519119"/>
              <a:gd name="connsiteX1" fmla="*/ 2520000 w 2520000"/>
              <a:gd name="connsiteY1" fmla="*/ 0 h 2519119"/>
              <a:gd name="connsiteX2" fmla="*/ 2520000 w 2520000"/>
              <a:gd name="connsiteY2" fmla="*/ 2519119 h 2519119"/>
              <a:gd name="connsiteX3" fmla="*/ 0 w 2520000"/>
              <a:gd name="connsiteY3" fmla="*/ 2519119 h 2519119"/>
              <a:gd name="connsiteX4" fmla="*/ 0 w 2520000"/>
              <a:gd name="connsiteY4" fmla="*/ 0 h 2519119"/>
              <a:gd name="connsiteX0" fmla="*/ 0 w 2520000"/>
              <a:gd name="connsiteY0" fmla="*/ 780586 h 3299705"/>
              <a:gd name="connsiteX1" fmla="*/ 2482829 w 2520000"/>
              <a:gd name="connsiteY1" fmla="*/ 0 h 3299705"/>
              <a:gd name="connsiteX2" fmla="*/ 2520000 w 2520000"/>
              <a:gd name="connsiteY2" fmla="*/ 3299705 h 3299705"/>
              <a:gd name="connsiteX3" fmla="*/ 0 w 2520000"/>
              <a:gd name="connsiteY3" fmla="*/ 3299705 h 3299705"/>
              <a:gd name="connsiteX4" fmla="*/ 0 w 2520000"/>
              <a:gd name="connsiteY4" fmla="*/ 780586 h 3299705"/>
              <a:gd name="connsiteX0" fmla="*/ 0 w 2527434"/>
              <a:gd name="connsiteY0" fmla="*/ 780586 h 4080290"/>
              <a:gd name="connsiteX1" fmla="*/ 2482829 w 2527434"/>
              <a:gd name="connsiteY1" fmla="*/ 0 h 4080290"/>
              <a:gd name="connsiteX2" fmla="*/ 2527434 w 2527434"/>
              <a:gd name="connsiteY2" fmla="*/ 4080290 h 4080290"/>
              <a:gd name="connsiteX3" fmla="*/ 0 w 2527434"/>
              <a:gd name="connsiteY3" fmla="*/ 3299705 h 4080290"/>
              <a:gd name="connsiteX4" fmla="*/ 0 w 2527434"/>
              <a:gd name="connsiteY4" fmla="*/ 780586 h 408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434" h="4080290">
                <a:moveTo>
                  <a:pt x="0" y="780586"/>
                </a:moveTo>
                <a:lnTo>
                  <a:pt x="2482829" y="0"/>
                </a:lnTo>
                <a:lnTo>
                  <a:pt x="2527434" y="4080290"/>
                </a:lnTo>
                <a:lnTo>
                  <a:pt x="0" y="3299705"/>
                </a:lnTo>
                <a:lnTo>
                  <a:pt x="0" y="780586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  <a:bevel/>
          </a:ln>
          <a:scene3d>
            <a:camera prst="orthographicFront">
              <a:rot lat="0" lon="2159993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780596" y="382587"/>
            <a:ext cx="2922819" cy="334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Part One </a:t>
            </a:r>
            <a:r>
              <a:rPr lang="zh-CN" altLang="en-US" dirty="0"/>
              <a:t>选题背景</a:t>
            </a:r>
          </a:p>
        </p:txBody>
      </p:sp>
      <p:pic>
        <p:nvPicPr>
          <p:cNvPr id="1028" name="Picture 4" descr="http://dc.office.msn.com.cn/t/55/C5C76DF4400E1ACCA58814E7A7473E0F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6" b="39613"/>
          <a:stretch/>
        </p:blipFill>
        <p:spPr bwMode="auto">
          <a:xfrm>
            <a:off x="0" y="3429001"/>
            <a:ext cx="121920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3176337"/>
            <a:ext cx="12192000" cy="702644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8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4" r:id="rId2"/>
    <p:sldLayoutId id="2147483687" r:id="rId3"/>
    <p:sldLayoutId id="2147483693" r:id="rId4"/>
    <p:sldLayoutId id="2147483683" r:id="rId5"/>
    <p:sldLayoutId id="2147483684" r:id="rId6"/>
    <p:sldLayoutId id="2147483690" r:id="rId7"/>
    <p:sldLayoutId id="2147483689" r:id="rId8"/>
    <p:sldLayoutId id="2147483685" r:id="rId9"/>
    <p:sldLayoutId id="2147483688" r:id="rId10"/>
    <p:sldLayoutId id="21474836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9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937516" y="3060964"/>
            <a:ext cx="7189147" cy="1223169"/>
          </a:xfrm>
        </p:spPr>
        <p:txBody>
          <a:bodyPr/>
          <a:lstStyle/>
          <a:p>
            <a:r>
              <a:rPr lang="en-US" sz="3200" dirty="0"/>
              <a:t>Face Description with Local Binary </a:t>
            </a:r>
            <a:r>
              <a:rPr lang="en-US" sz="3200" dirty="0" smtClean="0"/>
              <a:t>Patterns: Application </a:t>
            </a:r>
            <a:r>
              <a:rPr lang="en-US" sz="3200" dirty="0"/>
              <a:t>to Face Recognition</a:t>
            </a:r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PRESENTED BY </a:t>
            </a:r>
            <a:r>
              <a:rPr lang="en-US" altLang="zh-CN" b="1" dirty="0" smtClean="0">
                <a:cs typeface="+mn-ea"/>
                <a:sym typeface="+mn-lt"/>
              </a:rPr>
              <a:t>Yang Jiao</a:t>
            </a:r>
            <a:endParaRPr lang="en-US" altLang="zh-CN" b="1" dirty="0">
              <a:cs typeface="+mn-ea"/>
              <a:sym typeface="+mn-lt"/>
            </a:endParaRPr>
          </a:p>
        </p:txBody>
      </p:sp>
      <p:sp useBgFill="1"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2540000" y="2448190"/>
            <a:ext cx="7586246" cy="612774"/>
          </a:xfrm>
        </p:spPr>
        <p:txBody>
          <a:bodyPr/>
          <a:lstStyle/>
          <a:p>
            <a:r>
              <a:rPr lang="en-US" dirty="0" err="1"/>
              <a:t>Timo</a:t>
            </a:r>
            <a:r>
              <a:rPr lang="en-US" dirty="0"/>
              <a:t> </a:t>
            </a:r>
            <a:r>
              <a:rPr lang="en-US" dirty="0" err="1"/>
              <a:t>Ahonen</a:t>
            </a:r>
            <a:r>
              <a:rPr lang="en-US" altLang="zh-CN" dirty="0" smtClean="0"/>
              <a:t>, </a:t>
            </a:r>
            <a:r>
              <a:rPr lang="en-US" dirty="0" err="1"/>
              <a:t>Matti</a:t>
            </a:r>
            <a:r>
              <a:rPr lang="en-US" dirty="0"/>
              <a:t> </a:t>
            </a:r>
            <a:r>
              <a:rPr lang="en-US" dirty="0" err="1" smtClean="0"/>
              <a:t>Pietikainen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39500" y="6273800"/>
            <a:ext cx="63500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5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LBP</a:t>
            </a:r>
            <a:endParaRPr lang="en-US" altLang="zh-CN" dirty="0"/>
          </a:p>
        </p:txBody>
      </p:sp>
      <p:grpSp>
        <p:nvGrpSpPr>
          <p:cNvPr id="39" name="组合 38"/>
          <p:cNvGrpSpPr/>
          <p:nvPr/>
        </p:nvGrpSpPr>
        <p:grpSpPr>
          <a:xfrm>
            <a:off x="998813" y="1425413"/>
            <a:ext cx="3364563" cy="2864491"/>
            <a:chOff x="350956" y="1439514"/>
            <a:chExt cx="3364563" cy="2864491"/>
          </a:xfrm>
        </p:grpSpPr>
        <p:sp>
          <p:nvSpPr>
            <p:cNvPr id="4" name="矩形 3"/>
            <p:cNvSpPr/>
            <p:nvPr/>
          </p:nvSpPr>
          <p:spPr>
            <a:xfrm>
              <a:off x="886817" y="2381591"/>
              <a:ext cx="2828702" cy="82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77015" y="1978833"/>
              <a:ext cx="1873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LBP operator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98813" y="2531212"/>
              <a:ext cx="2548720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operator assigns a label to every pixel of an image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by thresholding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3x3 neighborhood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of each pixel with the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center pixel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value and considering the result as a binary number.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793648" y="1425413"/>
            <a:ext cx="3398430" cy="2864491"/>
            <a:chOff x="3145791" y="1439514"/>
            <a:chExt cx="3398430" cy="2864491"/>
          </a:xfrm>
        </p:grpSpPr>
        <p:sp>
          <p:nvSpPr>
            <p:cNvPr id="5" name="矩形 4"/>
            <p:cNvSpPr/>
            <p:nvPr/>
          </p:nvSpPr>
          <p:spPr>
            <a:xfrm>
              <a:off x="3715519" y="2381591"/>
              <a:ext cx="2828702" cy="821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633867" y="2336740"/>
              <a:ext cx="171850" cy="171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865571" y="1978833"/>
              <a:ext cx="19516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Extended LBP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909576" y="2531212"/>
              <a:ext cx="2548720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Defining the local neighborhood as a set of sampling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points evenly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spaced on a circle centered at the pixel to be labeled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allows any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radius and number of sampling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points. Notation (P, R) is used.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673856" y="1453615"/>
              <a:ext cx="67734" cy="939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3145791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06153" y="1439514"/>
            <a:ext cx="2914627" cy="2610324"/>
            <a:chOff x="6458296" y="1453615"/>
            <a:chExt cx="2914627" cy="2610324"/>
          </a:xfrm>
        </p:grpSpPr>
        <p:sp>
          <p:nvSpPr>
            <p:cNvPr id="6" name="矩形 5"/>
            <p:cNvSpPr/>
            <p:nvPr/>
          </p:nvSpPr>
          <p:spPr>
            <a:xfrm>
              <a:off x="6544221" y="2381591"/>
              <a:ext cx="2828702" cy="82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458296" y="2336740"/>
              <a:ext cx="171850" cy="171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630146" y="1978833"/>
              <a:ext cx="2414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Uniform patterns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684212" y="2531212"/>
              <a:ext cx="2548720" cy="1532727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 local binary pattern is called</a:t>
              </a:r>
            </a:p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uniform if the binary pattern contains at most two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bitwise transitions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from 0 to 1 or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1 to 0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when the bit pattern is</a:t>
              </a:r>
            </a:p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considered circular.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519438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等腰三角形 28"/>
          <p:cNvSpPr/>
          <p:nvPr/>
        </p:nvSpPr>
        <p:spPr>
          <a:xfrm>
            <a:off x="6639230" y="1425413"/>
            <a:ext cx="564401" cy="543116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73" y="4289904"/>
            <a:ext cx="5126907" cy="193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231747" y="5027178"/>
            <a:ext cx="937175" cy="3315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24872" y="5422226"/>
            <a:ext cx="142581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Neighborhood number</a:t>
            </a:r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75848" y="5192952"/>
            <a:ext cx="43758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70657" y="4914899"/>
            <a:ext cx="43758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R</a:t>
            </a:r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42620" y="4860553"/>
            <a:ext cx="43758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</a:t>
            </a:r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8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LBP</a:t>
            </a:r>
            <a:endParaRPr lang="en-US" altLang="zh-CN" dirty="0"/>
          </a:p>
        </p:txBody>
      </p:sp>
      <p:grpSp>
        <p:nvGrpSpPr>
          <p:cNvPr id="39" name="组合 38"/>
          <p:cNvGrpSpPr/>
          <p:nvPr/>
        </p:nvGrpSpPr>
        <p:grpSpPr>
          <a:xfrm>
            <a:off x="998813" y="1425413"/>
            <a:ext cx="3364563" cy="2864491"/>
            <a:chOff x="350956" y="1439514"/>
            <a:chExt cx="3364563" cy="2864491"/>
          </a:xfrm>
        </p:grpSpPr>
        <p:sp>
          <p:nvSpPr>
            <p:cNvPr id="4" name="矩形 3"/>
            <p:cNvSpPr/>
            <p:nvPr/>
          </p:nvSpPr>
          <p:spPr>
            <a:xfrm>
              <a:off x="886817" y="2381591"/>
              <a:ext cx="2828702" cy="82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77015" y="1978833"/>
              <a:ext cx="1873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LBP operator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98813" y="2531212"/>
              <a:ext cx="2548720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operator assigns a label to every pixel of an image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by thresholding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3x3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neighborhood of each pixel with the center pixel value and considering the result as a binary number.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793648" y="1425413"/>
            <a:ext cx="3398430" cy="2864491"/>
            <a:chOff x="3145791" y="1439514"/>
            <a:chExt cx="3398430" cy="2864491"/>
          </a:xfrm>
        </p:grpSpPr>
        <p:sp>
          <p:nvSpPr>
            <p:cNvPr id="5" name="矩形 4"/>
            <p:cNvSpPr/>
            <p:nvPr/>
          </p:nvSpPr>
          <p:spPr>
            <a:xfrm>
              <a:off x="3715519" y="2381591"/>
              <a:ext cx="2828702" cy="821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633867" y="2336740"/>
              <a:ext cx="171850" cy="171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865571" y="1978833"/>
              <a:ext cx="19516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Extended LBP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909576" y="2531212"/>
              <a:ext cx="2548720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Defining the local neighborhood as a set of sampling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points evenly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spaced on a circle centered at the pixel to be labeled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allows any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radius and number of sampling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points. Notation (P, R) is used.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673856" y="1453615"/>
              <a:ext cx="67734" cy="939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3145791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06153" y="1439514"/>
            <a:ext cx="2914627" cy="2610324"/>
            <a:chOff x="6458296" y="1453615"/>
            <a:chExt cx="2914627" cy="2610324"/>
          </a:xfrm>
        </p:grpSpPr>
        <p:sp>
          <p:nvSpPr>
            <p:cNvPr id="6" name="矩形 5"/>
            <p:cNvSpPr/>
            <p:nvPr/>
          </p:nvSpPr>
          <p:spPr>
            <a:xfrm>
              <a:off x="6544221" y="2381591"/>
              <a:ext cx="2828702" cy="82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458296" y="2336740"/>
              <a:ext cx="171850" cy="171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630146" y="1978833"/>
              <a:ext cx="2414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Uniform patterns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684212" y="2531212"/>
              <a:ext cx="2548720" cy="1532727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 local binary pattern is called</a:t>
              </a:r>
            </a:p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uniform if the binary pattern contains at most two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bitwise transitions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from 0 to 1 or 1 to 0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when the bit pattern is</a:t>
              </a:r>
            </a:p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considered circular.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519438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等腰三角形 28"/>
          <p:cNvSpPr/>
          <p:nvPr/>
        </p:nvSpPr>
        <p:spPr>
          <a:xfrm>
            <a:off x="6639230" y="1425413"/>
            <a:ext cx="564401" cy="543116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53728" y="4719703"/>
            <a:ext cx="7167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00000000 (0 transitions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), 01110000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(2 transitions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), 11001111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(2 transitions)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</a:endParaRPr>
          </a:p>
          <a:p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</a:endParaRPr>
          </a:p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11001001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(4 transitions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), 01010011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rPr>
              <a:t>(6 transitions)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91" y="4610100"/>
            <a:ext cx="1014215" cy="9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11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4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Part3</a:t>
            </a:r>
            <a:endParaRPr lang="zh-CN" altLang="en-US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6308725" y="2938529"/>
            <a:ext cx="5883275" cy="1238835"/>
          </a:xfrm>
        </p:spPr>
        <p:txBody>
          <a:bodyPr/>
          <a:lstStyle/>
          <a:p>
            <a:r>
              <a:rPr lang="en-US" altLang="zh-CN" sz="6000" dirty="0" smtClean="0"/>
              <a:t>Methodology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666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Methodology</a:t>
            </a:r>
            <a:endParaRPr lang="en-US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1536700" y="1358900"/>
            <a:ext cx="8978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1. </a:t>
            </a:r>
            <a:r>
              <a:rPr lang="en-US" sz="3200" dirty="0" smtClean="0"/>
              <a:t>The facial </a:t>
            </a:r>
            <a:r>
              <a:rPr lang="en-US" sz="3200" dirty="0"/>
              <a:t>image is divided into local regions </a:t>
            </a:r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2. </a:t>
            </a:r>
            <a:r>
              <a:rPr lang="en-US" altLang="zh-CN" sz="3200" dirty="0" smtClean="0"/>
              <a:t>T</a:t>
            </a:r>
            <a:r>
              <a:rPr lang="en-US" sz="3200" dirty="0" smtClean="0"/>
              <a:t>exture </a:t>
            </a:r>
            <a:r>
              <a:rPr lang="en-US" sz="3200" dirty="0"/>
              <a:t>descriptors </a:t>
            </a:r>
            <a:r>
              <a:rPr lang="en-US" sz="3200" dirty="0" smtClean="0"/>
              <a:t>are extracted </a:t>
            </a:r>
            <a:r>
              <a:rPr lang="en-US" sz="3200" dirty="0"/>
              <a:t>from each region independently. </a:t>
            </a:r>
            <a:endParaRPr lang="en-US" sz="3200" dirty="0" smtClean="0"/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3. </a:t>
            </a:r>
            <a:r>
              <a:rPr lang="en-US" sz="3200" dirty="0" smtClean="0"/>
              <a:t>The </a:t>
            </a:r>
            <a:r>
              <a:rPr lang="en-US" sz="3200" dirty="0"/>
              <a:t>descriptors are </a:t>
            </a:r>
            <a:r>
              <a:rPr lang="en-US" sz="3200" dirty="0" smtClean="0"/>
              <a:t>then concatenated </a:t>
            </a:r>
            <a:r>
              <a:rPr lang="en-US" sz="3200" dirty="0"/>
              <a:t>to form a global description of the face. </a:t>
            </a:r>
            <a:endParaRPr lang="en-US" sz="3200" dirty="0" smtClean="0"/>
          </a:p>
          <a:p>
            <a:endParaRPr lang="en-US" sz="3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en-US" sz="32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4.</a:t>
            </a:r>
            <a:r>
              <a:rPr lang="en-US" sz="3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Weighted distance measurement</a:t>
            </a:r>
            <a:endParaRPr lang="en-US" sz="3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13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25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Methodology</a:t>
            </a:r>
            <a:endParaRPr lang="en-US" altLang="zh-CN" dirty="0"/>
          </a:p>
        </p:txBody>
      </p:sp>
      <p:grpSp>
        <p:nvGrpSpPr>
          <p:cNvPr id="39" name="组合 38"/>
          <p:cNvGrpSpPr/>
          <p:nvPr/>
        </p:nvGrpSpPr>
        <p:grpSpPr>
          <a:xfrm>
            <a:off x="1474820" y="1095711"/>
            <a:ext cx="7245948" cy="1069076"/>
            <a:chOff x="350956" y="1439514"/>
            <a:chExt cx="7245948" cy="1069076"/>
          </a:xfrm>
        </p:grpSpPr>
        <p:sp>
          <p:nvSpPr>
            <p:cNvPr id="4" name="矩形 3"/>
            <p:cNvSpPr/>
            <p:nvPr/>
          </p:nvSpPr>
          <p:spPr>
            <a:xfrm>
              <a:off x="886817" y="2381591"/>
              <a:ext cx="6593326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77015" y="1978833"/>
              <a:ext cx="66198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1. Dividing a facial image into rectangular regions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18" y="2800350"/>
            <a:ext cx="578225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72600" y="2825750"/>
            <a:ext cx="1574800" cy="80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Circle?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Overlapping?</a:t>
            </a:r>
            <a:endParaRPr lang="en-US" sz="1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14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3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Methodology</a:t>
            </a:r>
            <a:endParaRPr lang="en-US" altLang="zh-CN" dirty="0"/>
          </a:p>
        </p:txBody>
      </p:sp>
      <p:grpSp>
        <p:nvGrpSpPr>
          <p:cNvPr id="39" name="组合 38"/>
          <p:cNvGrpSpPr/>
          <p:nvPr/>
        </p:nvGrpSpPr>
        <p:grpSpPr>
          <a:xfrm>
            <a:off x="2036752" y="846654"/>
            <a:ext cx="4284312" cy="455088"/>
            <a:chOff x="350956" y="1439514"/>
            <a:chExt cx="10064550" cy="1069076"/>
          </a:xfrm>
        </p:grpSpPr>
        <p:sp>
          <p:nvSpPr>
            <p:cNvPr id="4" name="矩形 3"/>
            <p:cNvSpPr/>
            <p:nvPr/>
          </p:nvSpPr>
          <p:spPr>
            <a:xfrm>
              <a:off x="886817" y="2381591"/>
              <a:ext cx="6593326" cy="82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15357" y="1771947"/>
              <a:ext cx="9500149" cy="650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1200" b="1" dirty="0" smtClean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1. Dividing a facial image into rectangular regions</a:t>
              </a:r>
              <a:endParaRPr lang="zh-CN" altLang="en-US" sz="12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组合 38"/>
          <p:cNvGrpSpPr/>
          <p:nvPr/>
        </p:nvGrpSpPr>
        <p:grpSpPr>
          <a:xfrm>
            <a:off x="1474820" y="1095711"/>
            <a:ext cx="4740327" cy="1069076"/>
            <a:chOff x="350956" y="1439514"/>
            <a:chExt cx="4740327" cy="1069076"/>
          </a:xfrm>
        </p:grpSpPr>
        <p:sp>
          <p:nvSpPr>
            <p:cNvPr id="19" name="矩形 3"/>
            <p:cNvSpPr/>
            <p:nvPr/>
          </p:nvSpPr>
          <p:spPr>
            <a:xfrm>
              <a:off x="886817" y="2381591"/>
              <a:ext cx="4204466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13"/>
            <p:cNvSpPr/>
            <p:nvPr/>
          </p:nvSpPr>
          <p:spPr>
            <a:xfrm>
              <a:off x="977015" y="1978833"/>
              <a:ext cx="41142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2. Spatial enhanced histogram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52" y="2711450"/>
            <a:ext cx="61245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8013" y="3848099"/>
            <a:ext cx="222164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</a:t>
            </a:r>
            <a:endParaRPr lang="en-US" sz="12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0375" y="4059684"/>
            <a:ext cx="222164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5875" y="3905186"/>
            <a:ext cx="749226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M*N</a:t>
            </a:r>
            <a:endParaRPr lang="en-US" sz="12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8400" y="2835498"/>
            <a:ext cx="28702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 levels features:</a:t>
            </a:r>
          </a:p>
          <a:p>
            <a:pPr marL="228600" indent="-2286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Patterns on pixel-level</a:t>
            </a:r>
          </a:p>
          <a:p>
            <a:pPr marL="228600" indent="-2286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Patterns on small region</a:t>
            </a:r>
          </a:p>
          <a:p>
            <a:pPr marL="228600" indent="-2286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Holistic pattern</a:t>
            </a:r>
            <a:endParaRPr lang="en-US" sz="1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0499" y="2527300"/>
            <a:ext cx="1547514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Local pattern</a:t>
            </a:r>
            <a:endParaRPr lang="en-US" sz="12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8361" y="2515002"/>
            <a:ext cx="1547514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global pattern</a:t>
            </a:r>
            <a:endParaRPr lang="en-US" sz="12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3" y="4465823"/>
            <a:ext cx="854758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15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58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Methodology</a:t>
            </a:r>
            <a:endParaRPr lang="en-US" altLang="zh-CN" dirty="0"/>
          </a:p>
        </p:txBody>
      </p:sp>
      <p:grpSp>
        <p:nvGrpSpPr>
          <p:cNvPr id="39" name="组合 38"/>
          <p:cNvGrpSpPr/>
          <p:nvPr/>
        </p:nvGrpSpPr>
        <p:grpSpPr>
          <a:xfrm>
            <a:off x="2036752" y="846654"/>
            <a:ext cx="4284312" cy="455088"/>
            <a:chOff x="350956" y="1439514"/>
            <a:chExt cx="10064550" cy="1069076"/>
          </a:xfrm>
        </p:grpSpPr>
        <p:sp>
          <p:nvSpPr>
            <p:cNvPr id="4" name="矩形 3"/>
            <p:cNvSpPr/>
            <p:nvPr/>
          </p:nvSpPr>
          <p:spPr>
            <a:xfrm>
              <a:off x="886817" y="2381591"/>
              <a:ext cx="6593326" cy="82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15357" y="1771947"/>
              <a:ext cx="9500149" cy="650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1200" b="1" dirty="0" smtClean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1. Dividing a facial image into rectangular regions</a:t>
              </a:r>
              <a:endParaRPr lang="zh-CN" altLang="en-US" sz="12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组合 38"/>
          <p:cNvGrpSpPr/>
          <p:nvPr/>
        </p:nvGrpSpPr>
        <p:grpSpPr>
          <a:xfrm>
            <a:off x="6321064" y="786392"/>
            <a:ext cx="2857070" cy="532586"/>
            <a:chOff x="350956" y="1439514"/>
            <a:chExt cx="5735081" cy="1069076"/>
          </a:xfrm>
        </p:grpSpPr>
        <p:sp>
          <p:nvSpPr>
            <p:cNvPr id="19" name="矩形 3"/>
            <p:cNvSpPr/>
            <p:nvPr/>
          </p:nvSpPr>
          <p:spPr>
            <a:xfrm>
              <a:off x="886817" y="2381591"/>
              <a:ext cx="420446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13"/>
            <p:cNvSpPr/>
            <p:nvPr/>
          </p:nvSpPr>
          <p:spPr>
            <a:xfrm>
              <a:off x="977014" y="1871282"/>
              <a:ext cx="5109023" cy="5560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1200" b="1" dirty="0" smtClean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2. Special enhanced histogram</a:t>
              </a:r>
              <a:endParaRPr lang="zh-CN" altLang="en-US" sz="12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38"/>
          <p:cNvGrpSpPr/>
          <p:nvPr/>
        </p:nvGrpSpPr>
        <p:grpSpPr>
          <a:xfrm>
            <a:off x="1474820" y="1095711"/>
            <a:ext cx="4740327" cy="1069076"/>
            <a:chOff x="350956" y="1439514"/>
            <a:chExt cx="4740327" cy="1069076"/>
          </a:xfrm>
        </p:grpSpPr>
        <p:sp>
          <p:nvSpPr>
            <p:cNvPr id="27" name="矩形 3"/>
            <p:cNvSpPr/>
            <p:nvPr/>
          </p:nvSpPr>
          <p:spPr>
            <a:xfrm>
              <a:off x="886817" y="2381591"/>
              <a:ext cx="4204466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13"/>
            <p:cNvSpPr/>
            <p:nvPr/>
          </p:nvSpPr>
          <p:spPr>
            <a:xfrm>
              <a:off x="977015" y="1978833"/>
              <a:ext cx="27993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3. Regions weighted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010681" y="4194600"/>
            <a:ext cx="7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which x and </a:t>
            </a:r>
            <a:r>
              <a:rPr lang="el-GR" sz="1600" dirty="0" smtClean="0"/>
              <a:t>ξ</a:t>
            </a:r>
            <a:r>
              <a:rPr lang="en-US" sz="1600" dirty="0" smtClean="0"/>
              <a:t> are </a:t>
            </a:r>
            <a:r>
              <a:rPr lang="en-US" sz="1600" dirty="0"/>
              <a:t>the normalized enhanced histograms to </a:t>
            </a:r>
            <a:r>
              <a:rPr lang="en-US" sz="1600" dirty="0" smtClean="0"/>
              <a:t>be compared</a:t>
            </a:r>
            <a:r>
              <a:rPr lang="en-US" sz="1600" dirty="0"/>
              <a:t>, indices </a:t>
            </a:r>
            <a:r>
              <a:rPr lang="en-US" sz="1600" dirty="0" err="1"/>
              <a:t>i</a:t>
            </a:r>
            <a:r>
              <a:rPr lang="en-US" sz="1600" dirty="0"/>
              <a:t> and j refer to </a:t>
            </a:r>
            <a:r>
              <a:rPr lang="en-US" sz="1600" dirty="0" err="1"/>
              <a:t>ith</a:t>
            </a:r>
            <a:r>
              <a:rPr lang="en-US" sz="1600" dirty="0"/>
              <a:t> bin in histogram </a:t>
            </a:r>
            <a:r>
              <a:rPr lang="en-US" sz="1600" dirty="0" smtClean="0"/>
              <a:t>corresponding to </a:t>
            </a:r>
            <a:r>
              <a:rPr lang="en-US" sz="1600" dirty="0"/>
              <a:t>the </a:t>
            </a:r>
            <a:r>
              <a:rPr lang="en-US" sz="1600" dirty="0" err="1"/>
              <a:t>jth</a:t>
            </a:r>
            <a:r>
              <a:rPr lang="en-US" sz="1600" dirty="0"/>
              <a:t> local region and </a:t>
            </a:r>
            <a:r>
              <a:rPr lang="en-US" sz="1600" dirty="0" err="1" smtClean="0"/>
              <a:t>wj</a:t>
            </a:r>
            <a:r>
              <a:rPr lang="en-US" sz="1600" dirty="0"/>
              <a:t> </a:t>
            </a:r>
            <a:r>
              <a:rPr lang="en-US" sz="1600" dirty="0" smtClean="0"/>
              <a:t>is </a:t>
            </a:r>
            <a:r>
              <a:rPr lang="en-US" sz="1600" dirty="0"/>
              <a:t>the weight for region j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27" y="2516188"/>
            <a:ext cx="56769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16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1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Methodology</a:t>
            </a:r>
            <a:endParaRPr lang="en-US" altLang="zh-CN" dirty="0"/>
          </a:p>
        </p:txBody>
      </p:sp>
      <p:grpSp>
        <p:nvGrpSpPr>
          <p:cNvPr id="39" name="组合 38"/>
          <p:cNvGrpSpPr/>
          <p:nvPr/>
        </p:nvGrpSpPr>
        <p:grpSpPr>
          <a:xfrm>
            <a:off x="2036752" y="846654"/>
            <a:ext cx="4284312" cy="455088"/>
            <a:chOff x="350956" y="1439514"/>
            <a:chExt cx="10064550" cy="1069076"/>
          </a:xfrm>
        </p:grpSpPr>
        <p:sp>
          <p:nvSpPr>
            <p:cNvPr id="4" name="矩形 3"/>
            <p:cNvSpPr/>
            <p:nvPr/>
          </p:nvSpPr>
          <p:spPr>
            <a:xfrm>
              <a:off x="886817" y="2381591"/>
              <a:ext cx="6593326" cy="821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15357" y="1771947"/>
              <a:ext cx="9500149" cy="650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1200" b="1" dirty="0" smtClean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1. Dividing a facial image into rectangular regions</a:t>
              </a:r>
              <a:endParaRPr lang="zh-CN" altLang="en-US" sz="12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组合 38"/>
          <p:cNvGrpSpPr/>
          <p:nvPr/>
        </p:nvGrpSpPr>
        <p:grpSpPr>
          <a:xfrm>
            <a:off x="6321064" y="786392"/>
            <a:ext cx="2857070" cy="532586"/>
            <a:chOff x="350956" y="1439514"/>
            <a:chExt cx="5735081" cy="1069076"/>
          </a:xfrm>
        </p:grpSpPr>
        <p:sp>
          <p:nvSpPr>
            <p:cNvPr id="19" name="矩形 3"/>
            <p:cNvSpPr/>
            <p:nvPr/>
          </p:nvSpPr>
          <p:spPr>
            <a:xfrm>
              <a:off x="886817" y="2381591"/>
              <a:ext cx="4204466" cy="45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13"/>
            <p:cNvSpPr/>
            <p:nvPr/>
          </p:nvSpPr>
          <p:spPr>
            <a:xfrm>
              <a:off x="977014" y="1871282"/>
              <a:ext cx="5109023" cy="5560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1200" b="1" dirty="0" smtClean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2. Special enhanced histogram</a:t>
              </a:r>
              <a:endParaRPr lang="zh-CN" altLang="en-US" sz="12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38"/>
          <p:cNvGrpSpPr/>
          <p:nvPr/>
        </p:nvGrpSpPr>
        <p:grpSpPr>
          <a:xfrm>
            <a:off x="1474820" y="1095711"/>
            <a:ext cx="4740327" cy="1069076"/>
            <a:chOff x="350956" y="1439514"/>
            <a:chExt cx="4740327" cy="1069076"/>
          </a:xfrm>
        </p:grpSpPr>
        <p:sp>
          <p:nvSpPr>
            <p:cNvPr id="27" name="矩形 3"/>
            <p:cNvSpPr/>
            <p:nvPr/>
          </p:nvSpPr>
          <p:spPr>
            <a:xfrm>
              <a:off x="886817" y="2381591"/>
              <a:ext cx="4204466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13"/>
            <p:cNvSpPr/>
            <p:nvPr/>
          </p:nvSpPr>
          <p:spPr>
            <a:xfrm>
              <a:off x="977015" y="1978833"/>
              <a:ext cx="27993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3. Regions weighted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27" y="2455864"/>
            <a:ext cx="6383680" cy="267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950827" y="5383477"/>
            <a:ext cx="7983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Black squares indicate weight 0.0, dark </a:t>
            </a:r>
            <a:r>
              <a:rPr lang="en-US" sz="1600" dirty="0" smtClean="0"/>
              <a:t>gray 1.0</a:t>
            </a:r>
            <a:r>
              <a:rPr lang="en-US" sz="1600" dirty="0"/>
              <a:t>, light gray 2.0, and white 4.0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17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500052" y="1432087"/>
            <a:ext cx="4284312" cy="455088"/>
            <a:chOff x="350956" y="1439514"/>
            <a:chExt cx="10064550" cy="1069076"/>
          </a:xfrm>
        </p:grpSpPr>
        <p:sp>
          <p:nvSpPr>
            <p:cNvPr id="4" name="矩形 3"/>
            <p:cNvSpPr/>
            <p:nvPr/>
          </p:nvSpPr>
          <p:spPr>
            <a:xfrm>
              <a:off x="886814" y="2381590"/>
              <a:ext cx="9528689" cy="107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15357" y="1771947"/>
              <a:ext cx="9500149" cy="650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1200" b="1" dirty="0" smtClean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1. Dividing a facial image into rectangular regions</a:t>
              </a:r>
              <a:endParaRPr lang="zh-CN" altLang="en-US" sz="12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组合 38"/>
          <p:cNvGrpSpPr/>
          <p:nvPr/>
        </p:nvGrpSpPr>
        <p:grpSpPr>
          <a:xfrm>
            <a:off x="4543064" y="1371825"/>
            <a:ext cx="2857070" cy="532586"/>
            <a:chOff x="350956" y="1439514"/>
            <a:chExt cx="5735081" cy="1069076"/>
          </a:xfrm>
        </p:grpSpPr>
        <p:sp>
          <p:nvSpPr>
            <p:cNvPr id="19" name="矩形 3"/>
            <p:cNvSpPr/>
            <p:nvPr/>
          </p:nvSpPr>
          <p:spPr>
            <a:xfrm>
              <a:off x="886817" y="2381588"/>
              <a:ext cx="5199220" cy="91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13"/>
            <p:cNvSpPr/>
            <p:nvPr/>
          </p:nvSpPr>
          <p:spPr>
            <a:xfrm>
              <a:off x="977014" y="1871282"/>
              <a:ext cx="5109023" cy="5560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1200" b="1" dirty="0" smtClean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2. Special enhanced histogram</a:t>
              </a:r>
              <a:endParaRPr lang="zh-CN" altLang="en-US" sz="12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8"/>
          <p:cNvGrpSpPr/>
          <p:nvPr/>
        </p:nvGrpSpPr>
        <p:grpSpPr>
          <a:xfrm>
            <a:off x="7168454" y="1369140"/>
            <a:ext cx="2857070" cy="532586"/>
            <a:chOff x="350956" y="1439514"/>
            <a:chExt cx="5735081" cy="1069076"/>
          </a:xfrm>
        </p:grpSpPr>
        <p:sp>
          <p:nvSpPr>
            <p:cNvPr id="34" name="矩形 3"/>
            <p:cNvSpPr/>
            <p:nvPr/>
          </p:nvSpPr>
          <p:spPr>
            <a:xfrm>
              <a:off x="886817" y="2381588"/>
              <a:ext cx="5199220" cy="91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13"/>
            <p:cNvSpPr/>
            <p:nvPr/>
          </p:nvSpPr>
          <p:spPr>
            <a:xfrm>
              <a:off x="977014" y="1871283"/>
              <a:ext cx="3522283" cy="5560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1200" b="1" dirty="0" smtClean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3. Regions weighted</a:t>
              </a:r>
              <a:endParaRPr lang="zh-CN" altLang="en-US" sz="12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23685" r="59002" b="43567"/>
          <a:stretch/>
        </p:blipFill>
        <p:spPr bwMode="auto">
          <a:xfrm>
            <a:off x="9277282" y="4529130"/>
            <a:ext cx="555264" cy="71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75357" y="4128576"/>
            <a:ext cx="385955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0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∑</a:t>
            </a:r>
            <a:endParaRPr 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0495789" y="3644900"/>
            <a:ext cx="0" cy="1420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730465" y="5039910"/>
            <a:ext cx="4245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7" r="1825"/>
          <a:stretch/>
        </p:blipFill>
        <p:spPr bwMode="auto">
          <a:xfrm>
            <a:off x="5222118" y="4488497"/>
            <a:ext cx="1073546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H="1">
            <a:off x="3043817" y="5146570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4" t="17545" b="44443"/>
          <a:stretch/>
        </p:blipFill>
        <p:spPr bwMode="auto">
          <a:xfrm>
            <a:off x="7020738" y="4527140"/>
            <a:ext cx="170972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90" y="4672646"/>
            <a:ext cx="1746244" cy="43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 flipH="1">
            <a:off x="6401687" y="5143488"/>
            <a:ext cx="5125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09039" y="5307295"/>
            <a:ext cx="1212661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Descriptor</a:t>
            </a:r>
            <a:endParaRPr lang="en-US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7"/>
          <a:stretch/>
        </p:blipFill>
        <p:spPr bwMode="auto">
          <a:xfrm>
            <a:off x="3058105" y="2270471"/>
            <a:ext cx="4086225" cy="21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32" y="2931553"/>
            <a:ext cx="4345568" cy="62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Straight Arrow Connector 60"/>
          <p:cNvCxnSpPr/>
          <p:nvPr/>
        </p:nvCxnSpPr>
        <p:spPr>
          <a:xfrm flipH="1">
            <a:off x="9931400" y="5049833"/>
            <a:ext cx="5643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356068" y="2104271"/>
                <a:ext cx="1048577" cy="3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kern="0" dirty="0" smtClean="0">
                              <a:latin typeface="Cambria Math"/>
                              <a:ea typeface="微软雅黑" panose="020B0503020204020204" pitchFamily="34" charset="-122"/>
                              <a:cs typeface="+mn-ea"/>
                              <a:sym typeface="+mn-lt"/>
                            </a:rPr>
                          </m:ctrlPr>
                        </m:sSubSupPr>
                        <m:e>
                          <m:r>
                            <a:rPr lang="en-US" sz="1200" b="0" i="1" kern="0" dirty="0" smtClean="0">
                              <a:latin typeface="Cambria Math"/>
                              <a:ea typeface="微软雅黑" panose="020B0503020204020204" pitchFamily="34" charset="-122"/>
                              <a:cs typeface="+mn-ea"/>
                              <a:sym typeface="+mn-lt"/>
                            </a:rPr>
                            <m:t>𝐿𝐵𝑃</m:t>
                          </m:r>
                        </m:e>
                        <m:sub/>
                        <m:sup>
                          <m:r>
                            <a:rPr lang="en-US" sz="1200" b="0" i="1" kern="0" dirty="0" smtClean="0">
                              <a:latin typeface="Cambria Math"/>
                              <a:ea typeface="微软雅黑" panose="020B0503020204020204" pitchFamily="34" charset="-122"/>
                              <a:cs typeface="+mn-ea"/>
                              <a:sym typeface="+mn-lt"/>
                            </a:rPr>
                            <m:t>𝑢</m:t>
                          </m:r>
                          <m:r>
                            <a:rPr lang="en-US" sz="1200" b="0" i="1" kern="0" dirty="0" smtClean="0">
                              <a:latin typeface="Cambria Math"/>
                              <a:ea typeface="微软雅黑" panose="020B0503020204020204" pitchFamily="34" charset="-122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bSup>
                      <m:r>
                        <a:rPr lang="en-US" sz="1200" b="0" i="1" kern="0" dirty="0" smtClean="0">
                          <a:latin typeface="Cambria Math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m:t> </m:t>
                      </m:r>
                      <m:r>
                        <a:rPr lang="en-US" sz="1200" b="0" i="1" kern="0" dirty="0" smtClean="0">
                          <a:latin typeface="Cambria Math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m:t>𝑤𝑖𝑡h</m:t>
                      </m:r>
                      <m:r>
                        <a:rPr lang="en-US" sz="1200" b="0" i="1" kern="0" dirty="0" smtClean="0">
                          <a:latin typeface="Cambria Math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m:t> </m:t>
                      </m:r>
                      <m:r>
                        <a:rPr lang="en-US" sz="1200" b="0" i="1" kern="0" dirty="0" smtClean="0">
                          <a:latin typeface="Cambria Math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m:t>𝑛𝑜𝑡𝑖𝑜𝑛</m:t>
                      </m:r>
                      <m:r>
                        <a:rPr lang="en-US" sz="1200" b="0" i="1" kern="0" dirty="0" smtClean="0">
                          <a:latin typeface="Cambria Math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m:t>(8,2)</m:t>
                      </m:r>
                    </m:oMath>
                  </m:oMathPara>
                </a14:m>
                <a:endParaRPr 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068" y="2104271"/>
                <a:ext cx="1048577" cy="332399"/>
              </a:xfrm>
              <a:prstGeom prst="rect">
                <a:avLst/>
              </a:prstGeom>
              <a:blipFill rotWithShape="1">
                <a:blip r:embed="rId7"/>
                <a:stretch>
                  <a:fillRect r="-65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058105" y="5230699"/>
            <a:ext cx="216401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Weighted distance measure</a:t>
            </a:r>
            <a:endParaRPr lang="en-US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290" name="Picture 2" descr="Image result for lbp face detec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78" b="54460"/>
          <a:stretch/>
        </p:blipFill>
        <p:spPr bwMode="auto">
          <a:xfrm>
            <a:off x="871551" y="2436670"/>
            <a:ext cx="1484517" cy="15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lbp face detec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9" r="52394" b="52872"/>
          <a:stretch/>
        </p:blipFill>
        <p:spPr bwMode="auto">
          <a:xfrm>
            <a:off x="1600200" y="4355305"/>
            <a:ext cx="1379333" cy="16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041400" y="24366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219200" y="24493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71600" y="24493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24000" y="24493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76400" y="24493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28800" y="24493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981200" y="24620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33600" y="24620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71551" y="26277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09651" y="27801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96951" y="29325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22351" y="30849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22351" y="32373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09651" y="33897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96951" y="35421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84251" y="36945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84251" y="38469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89236" y="2627708"/>
            <a:ext cx="571500" cy="713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89236" y="3341290"/>
            <a:ext cx="673100" cy="518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6575" y="4612083"/>
            <a:ext cx="10922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result has the smallest distance</a:t>
            </a:r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18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6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Part4</a:t>
            </a:r>
            <a:endParaRPr lang="zh-CN" altLang="en-US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6308725" y="2938529"/>
            <a:ext cx="5883275" cy="1238835"/>
          </a:xfrm>
        </p:spPr>
        <p:txBody>
          <a:bodyPr/>
          <a:lstStyle/>
          <a:p>
            <a:r>
              <a:rPr lang="en-US" altLang="zh-CN" sz="6000" dirty="0" smtClean="0"/>
              <a:t>Evaluation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654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42738" y="116296"/>
            <a:ext cx="562652" cy="1953804"/>
          </a:xfrm>
        </p:spPr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341550" y="2990539"/>
            <a:ext cx="2268550" cy="438462"/>
          </a:xfrm>
        </p:spPr>
        <p:txBody>
          <a:bodyPr/>
          <a:lstStyle/>
          <a:p>
            <a:r>
              <a:rPr lang="en-US" altLang="zh-CN" dirty="0" smtClean="0">
                <a:cs typeface="+mn-ea"/>
                <a:sym typeface="+mn-lt"/>
              </a:rPr>
              <a:t>Background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5560688" y="2990539"/>
            <a:ext cx="2427612" cy="438462"/>
          </a:xfrm>
        </p:spPr>
        <p:txBody>
          <a:bodyPr/>
          <a:lstStyle/>
          <a:p>
            <a:r>
              <a:rPr lang="en-US" altLang="zh-CN" dirty="0" smtClean="0">
                <a:cs typeface="+mn-ea"/>
                <a:sym typeface="+mn-lt"/>
              </a:rPr>
              <a:t>Introduction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>
          <a:xfrm>
            <a:off x="8779825" y="2990539"/>
            <a:ext cx="2586675" cy="438462"/>
          </a:xfrm>
        </p:spPr>
        <p:txBody>
          <a:bodyPr/>
          <a:lstStyle/>
          <a:p>
            <a:r>
              <a:rPr lang="en-US" altLang="zh-CN" dirty="0" smtClean="0">
                <a:cs typeface="+mn-ea"/>
                <a:sym typeface="+mn-lt"/>
              </a:rPr>
              <a:t>Methodology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 smtClean="0">
                <a:cs typeface="+mn-ea"/>
                <a:sym typeface="+mn-lt"/>
              </a:rPr>
              <a:t>Evaluation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zh-CN" dirty="0" smtClean="0">
                <a:cs typeface="+mn-ea"/>
                <a:sym typeface="+mn-lt"/>
              </a:rPr>
              <a:t>Result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2"/>
          </p:nvPr>
        </p:nvSpPr>
        <p:spPr>
          <a:xfrm>
            <a:off x="8779825" y="4639457"/>
            <a:ext cx="2180275" cy="438462"/>
          </a:xfrm>
        </p:spPr>
        <p:txBody>
          <a:bodyPr/>
          <a:lstStyle/>
          <a:p>
            <a:r>
              <a:rPr lang="en-US" altLang="zh-CN" dirty="0" smtClean="0">
                <a:cs typeface="+mn-ea"/>
                <a:sym typeface="+mn-lt"/>
              </a:rPr>
              <a:t>Conclusion &amp;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2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altLang="zh-CN" dirty="0"/>
          </a:p>
        </p:txBody>
      </p:sp>
      <p:sp>
        <p:nvSpPr>
          <p:cNvPr id="32" name="TextBox 31"/>
          <p:cNvSpPr txBox="1"/>
          <p:nvPr/>
        </p:nvSpPr>
        <p:spPr>
          <a:xfrm>
            <a:off x="1536700" y="1790700"/>
            <a:ext cx="8978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1. </a:t>
            </a:r>
            <a:r>
              <a:rPr lang="en-US" sz="3200" dirty="0" smtClean="0"/>
              <a:t>The Coronado State University face identification evaluation system was used</a:t>
            </a:r>
          </a:p>
          <a:p>
            <a:endParaRPr lang="en-US" sz="3200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2. </a:t>
            </a:r>
            <a:r>
              <a:rPr lang="en-US" altLang="zh-CN" sz="3200" dirty="0" smtClean="0"/>
              <a:t>The FERET data base was used</a:t>
            </a:r>
            <a:endParaRPr lang="en-US" sz="3200" dirty="0" smtClean="0"/>
          </a:p>
          <a:p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16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altLang="zh-CN" dirty="0"/>
          </a:p>
        </p:txBody>
      </p:sp>
      <p:grpSp>
        <p:nvGrpSpPr>
          <p:cNvPr id="4" name="组合 38"/>
          <p:cNvGrpSpPr/>
          <p:nvPr/>
        </p:nvGrpSpPr>
        <p:grpSpPr>
          <a:xfrm>
            <a:off x="1474820" y="1095711"/>
            <a:ext cx="7129187" cy="1069076"/>
            <a:chOff x="350956" y="1439514"/>
            <a:chExt cx="7129187" cy="1069076"/>
          </a:xfrm>
        </p:grpSpPr>
        <p:sp>
          <p:nvSpPr>
            <p:cNvPr id="5" name="矩形 3"/>
            <p:cNvSpPr/>
            <p:nvPr/>
          </p:nvSpPr>
          <p:spPr>
            <a:xfrm>
              <a:off x="886817" y="2381591"/>
              <a:ext cx="6593326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3"/>
            <p:cNvSpPr/>
            <p:nvPr/>
          </p:nvSpPr>
          <p:spPr>
            <a:xfrm>
              <a:off x="977015" y="1978833"/>
              <a:ext cx="16257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1. CSU FIES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70618" y="2667000"/>
            <a:ext cx="6781281" cy="237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CSU Face Identification Evaluation System provides standard face recognition algorithms and standard statistical methods for comparing face recognition algorithms. 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system includes standardized image pre-processing software, fore distinct face recognition algorithms, analysis software to study algorithm performance, and Unix shell scripts to run standard experiments.</a:t>
            </a:r>
            <a:endParaRPr 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21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3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altLang="zh-CN" dirty="0"/>
          </a:p>
        </p:txBody>
      </p:sp>
      <p:grpSp>
        <p:nvGrpSpPr>
          <p:cNvPr id="4" name="组合 38"/>
          <p:cNvGrpSpPr/>
          <p:nvPr/>
        </p:nvGrpSpPr>
        <p:grpSpPr>
          <a:xfrm>
            <a:off x="1474820" y="1095711"/>
            <a:ext cx="7129187" cy="1069076"/>
            <a:chOff x="350956" y="1439514"/>
            <a:chExt cx="7129187" cy="1069076"/>
          </a:xfrm>
        </p:grpSpPr>
        <p:sp>
          <p:nvSpPr>
            <p:cNvPr id="5" name="矩形 3"/>
            <p:cNvSpPr/>
            <p:nvPr/>
          </p:nvSpPr>
          <p:spPr>
            <a:xfrm>
              <a:off x="886817" y="2381591"/>
              <a:ext cx="6593326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3"/>
            <p:cNvSpPr/>
            <p:nvPr/>
          </p:nvSpPr>
          <p:spPr>
            <a:xfrm>
              <a:off x="977015" y="1978833"/>
              <a:ext cx="25095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2. FERET database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70618" y="2667000"/>
            <a:ext cx="678128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database consists of a total of </a:t>
            </a: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14,051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gray-scale images representing </a:t>
            </a: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1,199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individuals. The images contain variations in lighting, facial expressions, pose angle, etc.</a:t>
            </a:r>
            <a:endParaRPr 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22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altLang="zh-CN" dirty="0"/>
          </a:p>
        </p:txBody>
      </p:sp>
      <p:grpSp>
        <p:nvGrpSpPr>
          <p:cNvPr id="4" name="组合 38"/>
          <p:cNvGrpSpPr/>
          <p:nvPr/>
        </p:nvGrpSpPr>
        <p:grpSpPr>
          <a:xfrm>
            <a:off x="1474820" y="1095711"/>
            <a:ext cx="7129187" cy="1069076"/>
            <a:chOff x="350956" y="1439514"/>
            <a:chExt cx="7129187" cy="1069076"/>
          </a:xfrm>
        </p:grpSpPr>
        <p:sp>
          <p:nvSpPr>
            <p:cNvPr id="5" name="矩形 3"/>
            <p:cNvSpPr/>
            <p:nvPr/>
          </p:nvSpPr>
          <p:spPr>
            <a:xfrm>
              <a:off x="886817" y="2381591"/>
              <a:ext cx="6593326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3"/>
            <p:cNvSpPr/>
            <p:nvPr/>
          </p:nvSpPr>
          <p:spPr>
            <a:xfrm>
              <a:off x="977015" y="1978833"/>
              <a:ext cx="32627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3. Image groups setting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70618" y="2667000"/>
            <a:ext cx="74670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Fa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: gallery set which contains all frontal images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Fb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: alternative facial expression images than fa set (1195 images)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Fc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: photos which were taken under different light conditions (194 images)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Dup I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: images which were taken later (722 images)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Dup II</a:t>
            </a:r>
            <a:r>
              <a:rPr lang="en-US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: images which were taken at least one year later (234 images)</a:t>
            </a:r>
            <a:endParaRPr 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23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6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altLang="zh-CN" dirty="0"/>
          </a:p>
        </p:txBody>
      </p:sp>
      <p:grpSp>
        <p:nvGrpSpPr>
          <p:cNvPr id="4" name="组合 38"/>
          <p:cNvGrpSpPr/>
          <p:nvPr/>
        </p:nvGrpSpPr>
        <p:grpSpPr>
          <a:xfrm>
            <a:off x="1474820" y="1095711"/>
            <a:ext cx="7129187" cy="1069076"/>
            <a:chOff x="350956" y="1439514"/>
            <a:chExt cx="7129187" cy="1069076"/>
          </a:xfrm>
        </p:grpSpPr>
        <p:sp>
          <p:nvSpPr>
            <p:cNvPr id="5" name="矩形 3"/>
            <p:cNvSpPr/>
            <p:nvPr/>
          </p:nvSpPr>
          <p:spPr>
            <a:xfrm>
              <a:off x="886817" y="2381591"/>
              <a:ext cx="6593326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3"/>
            <p:cNvSpPr/>
            <p:nvPr/>
          </p:nvSpPr>
          <p:spPr>
            <a:xfrm>
              <a:off x="977015" y="1978833"/>
              <a:ext cx="25085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4. Comparison set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70618" y="2667000"/>
            <a:ext cx="7467082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PCA: </a:t>
            </a:r>
            <a:r>
              <a:rPr 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Principle Components Analysis</a:t>
            </a:r>
            <a:endParaRPr lang="en-US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BIC: </a:t>
            </a:r>
            <a:r>
              <a:rPr 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Bayesian Intrapersonal/</a:t>
            </a:r>
            <a:r>
              <a:rPr lang="en-US" sz="160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Extrapersonal</a:t>
            </a:r>
            <a:r>
              <a:rPr 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Classifier</a:t>
            </a:r>
            <a:endParaRPr lang="en-US" sz="1600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6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EBGM: </a:t>
            </a:r>
            <a:r>
              <a:rPr 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Elastic Bunch Graph Matching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24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79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altLang="zh-CN" dirty="0"/>
          </a:p>
        </p:txBody>
      </p:sp>
      <p:grpSp>
        <p:nvGrpSpPr>
          <p:cNvPr id="4" name="组合 38"/>
          <p:cNvGrpSpPr/>
          <p:nvPr/>
        </p:nvGrpSpPr>
        <p:grpSpPr>
          <a:xfrm>
            <a:off x="1474820" y="1095711"/>
            <a:ext cx="7129187" cy="1069076"/>
            <a:chOff x="350956" y="1439514"/>
            <a:chExt cx="7129187" cy="1069076"/>
          </a:xfrm>
        </p:grpSpPr>
        <p:sp>
          <p:nvSpPr>
            <p:cNvPr id="5" name="矩形 3"/>
            <p:cNvSpPr/>
            <p:nvPr/>
          </p:nvSpPr>
          <p:spPr>
            <a:xfrm>
              <a:off x="886817" y="2381591"/>
              <a:ext cx="6593326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13"/>
            <p:cNvSpPr/>
            <p:nvPr/>
          </p:nvSpPr>
          <p:spPr>
            <a:xfrm>
              <a:off x="977015" y="1978833"/>
              <a:ext cx="24165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5. parameters set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70618" y="2667000"/>
            <a:ext cx="8406882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Notation (P, R) is used and set as 8,2 (8 sample points and 2 pixels radius)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Facial area is cut into 18*21 pixels windows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AutoNum type="arabicPeriod"/>
            </a:pPr>
            <a:r>
              <a:rPr lang="en-US" sz="16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Weight parameters is</a:t>
            </a:r>
            <a:endParaRPr 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1"/>
          <a:stretch/>
        </p:blipFill>
        <p:spPr bwMode="auto">
          <a:xfrm>
            <a:off x="5016499" y="3548064"/>
            <a:ext cx="1770503" cy="193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371725"/>
            <a:ext cx="1143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25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88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Part5</a:t>
            </a:r>
            <a:endParaRPr lang="zh-CN" altLang="en-US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6308725" y="2938529"/>
            <a:ext cx="5883275" cy="1238835"/>
          </a:xfrm>
        </p:spPr>
        <p:txBody>
          <a:bodyPr/>
          <a:lstStyle/>
          <a:p>
            <a:r>
              <a:rPr lang="en-US" altLang="zh-CN" sz="6000" dirty="0" smtClean="0"/>
              <a:t>Result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654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56" y="2273301"/>
            <a:ext cx="6971394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17056" y="2768600"/>
            <a:ext cx="6787244" cy="3048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029200" y="1866900"/>
            <a:ext cx="177800" cy="4064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515100" y="1905000"/>
            <a:ext cx="177800" cy="4064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7125" y="1485642"/>
            <a:ext cx="673553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light</a:t>
            </a:r>
            <a:endParaRPr 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5100" y="1485642"/>
            <a:ext cx="673553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6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age</a:t>
            </a:r>
            <a:endParaRPr lang="en-US" sz="16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9498" y="1006475"/>
            <a:ext cx="2623915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1. </a:t>
            </a: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</a:rPr>
              <a:t>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27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65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1006475"/>
            <a:ext cx="5580062" cy="464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695" y="5817053"/>
            <a:ext cx="8724106" cy="20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498" y="1006475"/>
            <a:ext cx="2623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2. Cumulative </a:t>
            </a:r>
            <a:r>
              <a:rPr lang="en-US" sz="2000" b="1" dirty="0">
                <a:solidFill>
                  <a:srgbClr val="FF0000"/>
                </a:solidFill>
              </a:rPr>
              <a:t>match curves</a:t>
            </a:r>
            <a:endParaRPr lang="en-US" sz="20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28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83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498" y="1006475"/>
            <a:ext cx="2623915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3. Robustness of localization error</a:t>
            </a:r>
            <a:endParaRPr lang="en-US" sz="20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1528763"/>
            <a:ext cx="47339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29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6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Part1</a:t>
            </a:r>
            <a:endParaRPr lang="zh-CN" altLang="en-US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sz="6000" dirty="0" smtClean="0">
                <a:cs typeface="+mn-ea"/>
                <a:sym typeface="+mn-lt"/>
              </a:rPr>
              <a:t>Background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58890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Part6</a:t>
            </a:r>
            <a:endParaRPr lang="zh-CN" altLang="en-US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6308725" y="2938529"/>
            <a:ext cx="5883275" cy="1238835"/>
          </a:xfrm>
        </p:spPr>
        <p:txBody>
          <a:bodyPr/>
          <a:lstStyle/>
          <a:p>
            <a:r>
              <a:rPr lang="en-US" altLang="zh-CN" sz="6000" dirty="0" smtClean="0"/>
              <a:t>Conclusion &amp; Review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950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Conclusion &amp; Review</a:t>
            </a:r>
            <a:endParaRPr lang="en-US" altLang="zh-CN" dirty="0"/>
          </a:p>
        </p:txBody>
      </p:sp>
      <p:grpSp>
        <p:nvGrpSpPr>
          <p:cNvPr id="39" name="组合 38"/>
          <p:cNvGrpSpPr/>
          <p:nvPr/>
        </p:nvGrpSpPr>
        <p:grpSpPr>
          <a:xfrm>
            <a:off x="500052" y="1432087"/>
            <a:ext cx="4284312" cy="455088"/>
            <a:chOff x="350956" y="1439514"/>
            <a:chExt cx="10064550" cy="1069076"/>
          </a:xfrm>
        </p:grpSpPr>
        <p:sp>
          <p:nvSpPr>
            <p:cNvPr id="4" name="矩形 3"/>
            <p:cNvSpPr/>
            <p:nvPr/>
          </p:nvSpPr>
          <p:spPr>
            <a:xfrm>
              <a:off x="886814" y="2381590"/>
              <a:ext cx="9528689" cy="1074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15357" y="1771947"/>
              <a:ext cx="9500149" cy="6507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1200" b="1" dirty="0" smtClean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1. Dividing a facial image into rectangular regions</a:t>
              </a:r>
              <a:endParaRPr lang="zh-CN" altLang="en-US" sz="12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组合 38"/>
          <p:cNvGrpSpPr/>
          <p:nvPr/>
        </p:nvGrpSpPr>
        <p:grpSpPr>
          <a:xfrm>
            <a:off x="4543064" y="1371825"/>
            <a:ext cx="2857070" cy="532586"/>
            <a:chOff x="350956" y="1439514"/>
            <a:chExt cx="5735081" cy="1069076"/>
          </a:xfrm>
        </p:grpSpPr>
        <p:sp>
          <p:nvSpPr>
            <p:cNvPr id="19" name="矩形 3"/>
            <p:cNvSpPr/>
            <p:nvPr/>
          </p:nvSpPr>
          <p:spPr>
            <a:xfrm>
              <a:off x="886817" y="2381588"/>
              <a:ext cx="5199220" cy="91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13"/>
            <p:cNvSpPr/>
            <p:nvPr/>
          </p:nvSpPr>
          <p:spPr>
            <a:xfrm>
              <a:off x="977014" y="1871282"/>
              <a:ext cx="5109023" cy="5560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1200" b="1" dirty="0" smtClean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2. Special enhanced histogram</a:t>
              </a:r>
              <a:endParaRPr lang="zh-CN" altLang="en-US" sz="12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8"/>
          <p:cNvGrpSpPr/>
          <p:nvPr/>
        </p:nvGrpSpPr>
        <p:grpSpPr>
          <a:xfrm>
            <a:off x="7168454" y="1369140"/>
            <a:ext cx="2857070" cy="532586"/>
            <a:chOff x="350956" y="1439514"/>
            <a:chExt cx="5735081" cy="1069076"/>
          </a:xfrm>
        </p:grpSpPr>
        <p:sp>
          <p:nvSpPr>
            <p:cNvPr id="34" name="矩形 3"/>
            <p:cNvSpPr/>
            <p:nvPr/>
          </p:nvSpPr>
          <p:spPr>
            <a:xfrm>
              <a:off x="886817" y="2381588"/>
              <a:ext cx="5199220" cy="91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13"/>
            <p:cNvSpPr/>
            <p:nvPr/>
          </p:nvSpPr>
          <p:spPr>
            <a:xfrm>
              <a:off x="977014" y="1871283"/>
              <a:ext cx="3522283" cy="5560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1200" b="1" dirty="0" smtClean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3. Regions weighted</a:t>
              </a:r>
              <a:endParaRPr lang="zh-CN" altLang="en-US" sz="12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23685" r="59002" b="43567"/>
          <a:stretch/>
        </p:blipFill>
        <p:spPr bwMode="auto">
          <a:xfrm>
            <a:off x="9277282" y="4529130"/>
            <a:ext cx="555264" cy="71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75357" y="4128576"/>
            <a:ext cx="385955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0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∑</a:t>
            </a:r>
            <a:endParaRPr 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0495789" y="3644900"/>
            <a:ext cx="0" cy="1420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8730465" y="5039910"/>
            <a:ext cx="4245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7" r="1825"/>
          <a:stretch/>
        </p:blipFill>
        <p:spPr bwMode="auto">
          <a:xfrm>
            <a:off x="5222118" y="4488497"/>
            <a:ext cx="1073546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 flipH="1">
            <a:off x="3043817" y="5146570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4" t="17545" b="44443"/>
          <a:stretch/>
        </p:blipFill>
        <p:spPr bwMode="auto">
          <a:xfrm>
            <a:off x="7020738" y="4527140"/>
            <a:ext cx="170972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90" y="4672646"/>
            <a:ext cx="1746244" cy="43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Straight Arrow Connector 55"/>
          <p:cNvCxnSpPr/>
          <p:nvPr/>
        </p:nvCxnSpPr>
        <p:spPr>
          <a:xfrm flipH="1">
            <a:off x="6401687" y="5143488"/>
            <a:ext cx="5125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09039" y="5307295"/>
            <a:ext cx="1212661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Descriptor</a:t>
            </a:r>
            <a:endParaRPr lang="en-US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7"/>
          <a:stretch/>
        </p:blipFill>
        <p:spPr bwMode="auto">
          <a:xfrm>
            <a:off x="3058105" y="2270471"/>
            <a:ext cx="4086225" cy="212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32" y="2931553"/>
            <a:ext cx="4345568" cy="62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Straight Arrow Connector 60"/>
          <p:cNvCxnSpPr/>
          <p:nvPr/>
        </p:nvCxnSpPr>
        <p:spPr>
          <a:xfrm flipH="1">
            <a:off x="9931400" y="5049833"/>
            <a:ext cx="5643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356068" y="2104271"/>
                <a:ext cx="1048577" cy="33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kern="0" dirty="0" smtClean="0">
                              <a:latin typeface="Cambria Math"/>
                              <a:ea typeface="微软雅黑" panose="020B0503020204020204" pitchFamily="34" charset="-122"/>
                              <a:cs typeface="+mn-ea"/>
                              <a:sym typeface="+mn-lt"/>
                            </a:rPr>
                          </m:ctrlPr>
                        </m:sSubSupPr>
                        <m:e>
                          <m:r>
                            <a:rPr lang="en-US" sz="1200" b="0" i="1" kern="0" dirty="0" smtClean="0">
                              <a:latin typeface="Cambria Math"/>
                              <a:ea typeface="微软雅黑" panose="020B0503020204020204" pitchFamily="34" charset="-122"/>
                              <a:cs typeface="+mn-ea"/>
                              <a:sym typeface="+mn-lt"/>
                            </a:rPr>
                            <m:t>𝐿𝐵𝑃</m:t>
                          </m:r>
                        </m:e>
                        <m:sub/>
                        <m:sup>
                          <m:r>
                            <a:rPr lang="en-US" sz="1200" b="0" i="1" kern="0" dirty="0" smtClean="0">
                              <a:latin typeface="Cambria Math"/>
                              <a:ea typeface="微软雅黑" panose="020B0503020204020204" pitchFamily="34" charset="-122"/>
                              <a:cs typeface="+mn-ea"/>
                              <a:sym typeface="+mn-lt"/>
                            </a:rPr>
                            <m:t>𝑢</m:t>
                          </m:r>
                          <m:r>
                            <a:rPr lang="en-US" sz="1200" b="0" i="1" kern="0" dirty="0" smtClean="0">
                              <a:latin typeface="Cambria Math"/>
                              <a:ea typeface="微软雅黑" panose="020B0503020204020204" pitchFamily="34" charset="-122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bSup>
                      <m:r>
                        <a:rPr lang="en-US" sz="1200" b="0" i="1" kern="0" dirty="0" smtClean="0">
                          <a:latin typeface="Cambria Math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m:t> </m:t>
                      </m:r>
                      <m:r>
                        <a:rPr lang="en-US" sz="1200" b="0" i="1" kern="0" dirty="0" smtClean="0">
                          <a:latin typeface="Cambria Math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m:t>𝑤𝑖𝑡h</m:t>
                      </m:r>
                      <m:r>
                        <a:rPr lang="en-US" sz="1200" b="0" i="1" kern="0" dirty="0" smtClean="0">
                          <a:latin typeface="Cambria Math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m:t> </m:t>
                      </m:r>
                      <m:r>
                        <a:rPr lang="en-US" sz="1200" b="0" i="1" kern="0" dirty="0" smtClean="0">
                          <a:latin typeface="Cambria Math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m:t>𝑛𝑜𝑡𝑖𝑜𝑛</m:t>
                      </m:r>
                      <m:r>
                        <a:rPr lang="en-US" sz="1200" b="0" i="1" kern="0" dirty="0" smtClean="0">
                          <a:latin typeface="Cambria Math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m:t>(8,2)</m:t>
                      </m:r>
                    </m:oMath>
                  </m:oMathPara>
                </a14:m>
                <a:endParaRPr 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068" y="2104271"/>
                <a:ext cx="1048577" cy="332399"/>
              </a:xfrm>
              <a:prstGeom prst="rect">
                <a:avLst/>
              </a:prstGeom>
              <a:blipFill rotWithShape="1">
                <a:blip r:embed="rId7"/>
                <a:stretch>
                  <a:fillRect r="-65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058105" y="5230699"/>
            <a:ext cx="216401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4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Weighted distance measure</a:t>
            </a:r>
            <a:endParaRPr lang="en-US" sz="1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290" name="Picture 2" descr="Image result for lbp face detec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78" b="54460"/>
          <a:stretch/>
        </p:blipFill>
        <p:spPr bwMode="auto">
          <a:xfrm>
            <a:off x="871551" y="2436670"/>
            <a:ext cx="1484517" cy="15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lbp face detec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9" r="52394" b="52872"/>
          <a:stretch/>
        </p:blipFill>
        <p:spPr bwMode="auto">
          <a:xfrm>
            <a:off x="1600200" y="4355305"/>
            <a:ext cx="1379333" cy="164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041400" y="24366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219200" y="24493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71600" y="24493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24000" y="24493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676400" y="24493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828800" y="24493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981200" y="24620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33600" y="2462070"/>
            <a:ext cx="0" cy="1591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71551" y="26277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09651" y="27801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96951" y="29325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22351" y="30849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22351" y="32373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09651" y="33897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96951" y="35421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84251" y="36945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84251" y="3846908"/>
            <a:ext cx="13890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89236" y="2627708"/>
            <a:ext cx="571500" cy="713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89236" y="3341290"/>
            <a:ext cx="673100" cy="518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6575" y="4612083"/>
            <a:ext cx="10922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result has the smallest distance</a:t>
            </a:r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31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20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Conclusion &amp; Review</a:t>
            </a:r>
          </a:p>
        </p:txBody>
      </p:sp>
      <p:sp>
        <p:nvSpPr>
          <p:cNvPr id="73" name="矩形 6"/>
          <p:cNvSpPr/>
          <p:nvPr/>
        </p:nvSpPr>
        <p:spPr>
          <a:xfrm>
            <a:off x="6304948" y="1668650"/>
            <a:ext cx="5544152" cy="3112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10"/>
          <p:cNvSpPr/>
          <p:nvPr/>
        </p:nvSpPr>
        <p:spPr>
          <a:xfrm>
            <a:off x="6304948" y="4050334"/>
            <a:ext cx="3231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Advantages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矩形 6"/>
          <p:cNvSpPr/>
          <p:nvPr/>
        </p:nvSpPr>
        <p:spPr>
          <a:xfrm>
            <a:off x="640748" y="1668650"/>
            <a:ext cx="5544152" cy="30895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10"/>
          <p:cNvSpPr/>
          <p:nvPr/>
        </p:nvSpPr>
        <p:spPr>
          <a:xfrm>
            <a:off x="780596" y="1806350"/>
            <a:ext cx="51122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609585">
              <a:buAutoNum type="arabicPeriod"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LBP has robustness against variations on poses or illumination change.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514350" indent="-514350" defTabSz="609585">
              <a:buAutoNum type="arabicPeriod"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Easily to implement</a:t>
            </a:r>
          </a:p>
          <a:p>
            <a:pPr marL="514350" indent="-514350" defTabSz="609585">
              <a:buAutoNum type="arabicPeriod"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Good Accuracy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32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36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Conclusion &amp; Review</a:t>
            </a:r>
          </a:p>
        </p:txBody>
      </p:sp>
      <p:sp>
        <p:nvSpPr>
          <p:cNvPr id="73" name="矩形 6"/>
          <p:cNvSpPr/>
          <p:nvPr/>
        </p:nvSpPr>
        <p:spPr>
          <a:xfrm>
            <a:off x="6304948" y="1668650"/>
            <a:ext cx="5544152" cy="3112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10"/>
          <p:cNvSpPr/>
          <p:nvPr/>
        </p:nvSpPr>
        <p:spPr>
          <a:xfrm>
            <a:off x="6304948" y="4050334"/>
            <a:ext cx="3952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Disadvantages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矩形 6"/>
          <p:cNvSpPr/>
          <p:nvPr/>
        </p:nvSpPr>
        <p:spPr>
          <a:xfrm>
            <a:off x="640748" y="1668650"/>
            <a:ext cx="5544152" cy="4427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10"/>
          <p:cNvSpPr/>
          <p:nvPr/>
        </p:nvSpPr>
        <p:spPr>
          <a:xfrm>
            <a:off x="780596" y="1806350"/>
            <a:ext cx="51122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609585">
              <a:buAutoNum type="arabicPeriod"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Long histograms can slow down the recognition speed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514350" indent="-514350" defTabSz="609585">
              <a:buAutoNum type="arabicPeriod"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May miss the local structure due to ignoring the effect of the center pixel</a:t>
            </a:r>
          </a:p>
          <a:p>
            <a:pPr marL="514350" indent="-514350" defTabSz="609585">
              <a:buAutoNum type="arabicPeriod"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Binary data produced are sensitive to noise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33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8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47000" y="2540264"/>
            <a:ext cx="749300" cy="2024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937516" y="2756164"/>
            <a:ext cx="7189147" cy="1223169"/>
          </a:xfrm>
        </p:spPr>
        <p:txBody>
          <a:bodyPr/>
          <a:lstStyle/>
          <a:p>
            <a:r>
              <a:rPr lang="en-US" altLang="zh-CN" b="1" dirty="0"/>
              <a:t>THANKS</a:t>
            </a:r>
            <a:endParaRPr lang="zh-CN" altLang="en-US" b="1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cs typeface="+mn-ea"/>
                <a:sym typeface="+mn-lt"/>
              </a:rPr>
              <a:t>PRESENTED BY </a:t>
            </a:r>
            <a:r>
              <a:rPr lang="en-US" altLang="zh-CN" b="1" dirty="0" smtClean="0">
                <a:cs typeface="+mn-ea"/>
                <a:sym typeface="+mn-lt"/>
              </a:rPr>
              <a:t>Yang Jiao</a:t>
            </a:r>
            <a:endParaRPr lang="en-US" altLang="zh-CN" b="1" dirty="0">
              <a:cs typeface="+mn-ea"/>
              <a:sym typeface="+mn-lt"/>
            </a:endParaRPr>
          </a:p>
        </p:txBody>
      </p:sp>
      <p:sp useBgFill="1"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>
          <a:xfrm>
            <a:off x="1498600" y="4182534"/>
            <a:ext cx="8628063" cy="381972"/>
          </a:xfrm>
        </p:spPr>
        <p:txBody>
          <a:bodyPr/>
          <a:lstStyle/>
          <a:p>
            <a:r>
              <a:rPr lang="en-US" dirty="0"/>
              <a:t>Face Description with Local Binary Patterns: Application to Face Recognition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34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09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51848" y="4445122"/>
            <a:ext cx="5453179" cy="3453253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en-US" sz="1200" dirty="0" smtClean="0"/>
              <a:t>Face image captured via camera and processed using an algorithm based on principle component analysis (PCA) which  translates characteristics of a face into an </a:t>
            </a:r>
            <a:r>
              <a:rPr lang="en-US" sz="1200" dirty="0" err="1" smtClean="0"/>
              <a:t>uniquie</a:t>
            </a:r>
            <a:r>
              <a:rPr lang="en-US" sz="1200" dirty="0" smtClean="0"/>
              <a:t> set of numbers. </a:t>
            </a:r>
          </a:p>
          <a:p>
            <a:pPr algn="just" defTabSz="609585">
              <a:lnSpc>
                <a:spcPct val="130000"/>
              </a:lnSpc>
            </a:pP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r>
              <a:rPr lang="en-US" altLang="en-US" sz="12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>identify a face, the program compares its </a:t>
            </a:r>
            <a:r>
              <a:rPr lang="en-US" altLang="en-US" sz="1200" dirty="0" err="1">
                <a:latin typeface="Arial" pitchFamily="34" charset="0"/>
                <a:cs typeface="Arial" pitchFamily="34" charset="0"/>
              </a:rPr>
              <a:t>Eigenface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> characteristics, which are encoded into numbers called a template, with those in the database, selecting the faces whose templates match the target most closely</a:t>
            </a:r>
            <a:endParaRPr lang="en-US" sz="1200" dirty="0" smtClean="0"/>
          </a:p>
          <a:p>
            <a:pPr algn="just" defTabSz="609585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en-US" altLang="zh-CN" dirty="0"/>
          </a:p>
        </p:txBody>
      </p:sp>
      <p:pic>
        <p:nvPicPr>
          <p:cNvPr id="4" name="Picture 4" descr="http://dc.office.msn.com.cn/t/55/C5C76DF4400E1ACCA58814E7A7473E0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119"/>
          <a:stretch/>
        </p:blipFill>
        <p:spPr bwMode="auto">
          <a:xfrm>
            <a:off x="551848" y="1250630"/>
            <a:ext cx="5544152" cy="311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6186973" y="3795276"/>
            <a:ext cx="527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Linear Discriminant Analysis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848" y="3839430"/>
            <a:ext cx="484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EIGENFACE TECHNOLOGY</a:t>
            </a:r>
          </a:p>
        </p:txBody>
      </p:sp>
      <p:pic>
        <p:nvPicPr>
          <p:cNvPr id="12" name="Picture 11" descr="C:\WINDOWS\Application Data\Microsoft\Media Catalog\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84" y="382587"/>
            <a:ext cx="3733800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My Documents\My Pictures\eigenface_mapping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84" y="3374683"/>
            <a:ext cx="2438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8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51848" y="4445122"/>
            <a:ext cx="5453179" cy="3453253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algn="just" defTabSz="609585">
              <a:lnSpc>
                <a:spcPct val="130000"/>
              </a:lnSpc>
            </a:pPr>
            <a:r>
              <a:rPr lang="en-US" sz="1200" dirty="0"/>
              <a:t>Local feature analysis considers individual features. These features are the building blocks from which all facial images can be constructed. </a:t>
            </a:r>
            <a:endParaRPr lang="en-US" sz="1200" dirty="0" smtClean="0"/>
          </a:p>
          <a:p>
            <a:pPr algn="just" defTabSz="609585">
              <a:lnSpc>
                <a:spcPct val="130000"/>
              </a:lnSpc>
            </a:pP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endParaRPr lang="en-US" altLang="en-US" sz="1200" dirty="0" smtClean="0">
              <a:latin typeface="Arial" pitchFamily="34" charset="0"/>
              <a:cs typeface="Arial" pitchFamily="34" charset="0"/>
            </a:endParaRPr>
          </a:p>
          <a:p>
            <a:pPr algn="just" defTabSz="609585">
              <a:lnSpc>
                <a:spcPct val="130000"/>
              </a:lnSpc>
            </a:pPr>
            <a:r>
              <a:rPr lang="en-US" altLang="en-US" sz="1200" dirty="0">
                <a:latin typeface="Arial" pitchFamily="34" charset="0"/>
                <a:cs typeface="Arial" pitchFamily="34" charset="0"/>
              </a:rPr>
              <a:t>Local feature analysis  selects features in each face that </a:t>
            </a:r>
            <a:r>
              <a:rPr lang="en-US" alt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 most</a:t>
            </a:r>
            <a:r>
              <a:rPr lang="en-US" altLang="en-US" sz="1200" dirty="0">
                <a:latin typeface="Arial" pitchFamily="34" charset="0"/>
                <a:cs typeface="Arial" pitchFamily="34" charset="0"/>
              </a:rPr>
              <a:t> from other faces such as,  the nose, eyebrows, mouth and the areas where the curvature of the bones changes. </a:t>
            </a:r>
          </a:p>
          <a:p>
            <a:pPr algn="just" defTabSz="609585"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en-US" altLang="zh-CN" dirty="0"/>
          </a:p>
        </p:txBody>
      </p:sp>
      <p:pic>
        <p:nvPicPr>
          <p:cNvPr id="4" name="Picture 4" descr="http://dc.office.msn.com.cn/t/55/C5C76DF4400E1ACCA58814E7A7473E0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" b="119"/>
          <a:stretch/>
        </p:blipFill>
        <p:spPr bwMode="auto">
          <a:xfrm>
            <a:off x="551848" y="1250630"/>
            <a:ext cx="5544152" cy="311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6186973" y="3795276"/>
            <a:ext cx="527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Linear Discriminant Analysis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848" y="3839430"/>
            <a:ext cx="4994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LOCAL FEATURE ANALYSIS</a:t>
            </a:r>
          </a:p>
        </p:txBody>
      </p:sp>
      <p:pic>
        <p:nvPicPr>
          <p:cNvPr id="10" name="Picture 9" descr="C:\My Documents\My Pictures\aws-patc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94" y="1453830"/>
            <a:ext cx="36306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10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</p:txBody>
      </p:sp>
      <p:sp>
        <p:nvSpPr>
          <p:cNvPr id="7" name="矩形 6"/>
          <p:cNvSpPr/>
          <p:nvPr/>
        </p:nvSpPr>
        <p:spPr>
          <a:xfrm>
            <a:off x="6304948" y="1668650"/>
            <a:ext cx="5544152" cy="3112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04948" y="4050334"/>
            <a:ext cx="2621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Problems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6"/>
          <p:cNvSpPr/>
          <p:nvPr/>
        </p:nvSpPr>
        <p:spPr>
          <a:xfrm>
            <a:off x="640748" y="1668650"/>
            <a:ext cx="5544152" cy="3112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0"/>
          <p:cNvSpPr/>
          <p:nvPr/>
        </p:nvSpPr>
        <p:spPr>
          <a:xfrm>
            <a:off x="780596" y="1806350"/>
            <a:ext cx="51122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609585">
              <a:buAutoNum type="arabicPeriod"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Image with complex background</a:t>
            </a:r>
          </a:p>
          <a:p>
            <a:pPr marL="514350" indent="-514350" defTabSz="609585">
              <a:buAutoNum type="arabicPeriod"/>
            </a:pP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514350" indent="-514350" defTabSz="609585">
              <a:buAutoNum type="arabicPeriod"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Poor lighting condition</a:t>
            </a:r>
          </a:p>
          <a:p>
            <a:pPr marL="514350" indent="-514350" defTabSz="609585">
              <a:buAutoNum type="arabicPeriod"/>
            </a:pPr>
            <a:endParaRPr lang="en-US" altLang="zh-CN" sz="28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marL="514350" indent="-514350" defTabSz="609585">
              <a:buAutoNum type="arabicPeriod"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Recognition accuracy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9500" y="62865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5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</p:txBody>
      </p:sp>
      <p:sp>
        <p:nvSpPr>
          <p:cNvPr id="7" name="矩形 6"/>
          <p:cNvSpPr/>
          <p:nvPr/>
        </p:nvSpPr>
        <p:spPr>
          <a:xfrm>
            <a:off x="6304948" y="1668650"/>
            <a:ext cx="5544152" cy="3112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04948" y="4050334"/>
            <a:ext cx="3285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zh-CN" sz="4000" b="1" dirty="0" smtClean="0">
                <a:solidFill>
                  <a:schemeClr val="bg1"/>
                </a:solidFill>
                <a:cs typeface="+mn-ea"/>
                <a:sym typeface="+mn-lt"/>
              </a:rPr>
              <a:t>Motivations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6"/>
          <p:cNvSpPr/>
          <p:nvPr/>
        </p:nvSpPr>
        <p:spPr>
          <a:xfrm>
            <a:off x="640748" y="1668650"/>
            <a:ext cx="5544152" cy="4922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0"/>
          <p:cNvSpPr/>
          <p:nvPr/>
        </p:nvSpPr>
        <p:spPr>
          <a:xfrm>
            <a:off x="780596" y="1806350"/>
            <a:ext cx="51122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609585">
              <a:buAutoNum type="arabicPeriod"/>
            </a:pP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Need a method that has robustness against variations on poses or illumination change.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marL="514350" indent="-514350" defTabSz="609585">
              <a:buAutoNum type="arabicPeriod"/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H</a:t>
            </a: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olistic texture descriptor tends to average the image area to against texture translation or rotation which loses the spatial relations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6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Part2</a:t>
            </a:r>
            <a:endParaRPr lang="zh-CN" altLang="en-US" dirty="0"/>
          </a:p>
        </p:txBody>
      </p:sp>
      <p:sp useBgFill="1"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sz="6000" dirty="0" smtClean="0"/>
              <a:t>Introduction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2250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LBP</a:t>
            </a:r>
            <a:endParaRPr lang="en-US" altLang="zh-CN" dirty="0"/>
          </a:p>
        </p:txBody>
      </p:sp>
      <p:grpSp>
        <p:nvGrpSpPr>
          <p:cNvPr id="39" name="组合 38"/>
          <p:cNvGrpSpPr/>
          <p:nvPr/>
        </p:nvGrpSpPr>
        <p:grpSpPr>
          <a:xfrm>
            <a:off x="998813" y="1425413"/>
            <a:ext cx="3364563" cy="2864491"/>
            <a:chOff x="350956" y="1439514"/>
            <a:chExt cx="3364563" cy="2864491"/>
          </a:xfrm>
        </p:grpSpPr>
        <p:sp>
          <p:nvSpPr>
            <p:cNvPr id="4" name="矩形 3"/>
            <p:cNvSpPr/>
            <p:nvPr/>
          </p:nvSpPr>
          <p:spPr>
            <a:xfrm>
              <a:off x="886817" y="2381591"/>
              <a:ext cx="2828702" cy="82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26963" y="2336740"/>
              <a:ext cx="171850" cy="171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977015" y="1978833"/>
              <a:ext cx="1873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LBP operator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98813" y="2531212"/>
              <a:ext cx="2548720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operator assigns a label to every pixel of an image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by thresholding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3x3 neighborhood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of each pixel with the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center pixel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value and considering the result as a binary number.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9021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>
              <a:off x="350956" y="1439514"/>
              <a:ext cx="564401" cy="543116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793648" y="1425413"/>
            <a:ext cx="3398430" cy="2864491"/>
            <a:chOff x="3145791" y="1439514"/>
            <a:chExt cx="3398430" cy="2864491"/>
          </a:xfrm>
        </p:grpSpPr>
        <p:sp>
          <p:nvSpPr>
            <p:cNvPr id="5" name="矩形 4"/>
            <p:cNvSpPr/>
            <p:nvPr/>
          </p:nvSpPr>
          <p:spPr>
            <a:xfrm>
              <a:off x="3715519" y="2381591"/>
              <a:ext cx="2828702" cy="821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633867" y="2336740"/>
              <a:ext cx="171850" cy="1718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865571" y="1978833"/>
              <a:ext cx="19516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Extended LBP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909576" y="2531212"/>
              <a:ext cx="2548720" cy="1772793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Defining the local neighborhood as a set of sampling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points evenly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spaced on a circle centered at the pixel to be labeled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allows any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radius and number of sampling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points. Notation (P, R) is used.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673856" y="1453615"/>
              <a:ext cx="67734" cy="939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3145791" y="1439514"/>
              <a:ext cx="564401" cy="54311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06153" y="1439514"/>
            <a:ext cx="2914627" cy="2610324"/>
            <a:chOff x="6458296" y="1453615"/>
            <a:chExt cx="2914627" cy="2610324"/>
          </a:xfrm>
        </p:grpSpPr>
        <p:sp>
          <p:nvSpPr>
            <p:cNvPr id="6" name="矩形 5"/>
            <p:cNvSpPr/>
            <p:nvPr/>
          </p:nvSpPr>
          <p:spPr>
            <a:xfrm>
              <a:off x="6544221" y="2381591"/>
              <a:ext cx="2828702" cy="82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458296" y="2336740"/>
              <a:ext cx="171850" cy="171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630146" y="1978833"/>
              <a:ext cx="2414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585"/>
              <a:r>
                <a:rPr lang="en-US" altLang="zh-CN" sz="2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Uniform patterns</a:t>
              </a:r>
              <a:endParaRPr lang="zh-CN" altLang="en-US" sz="2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684212" y="2531212"/>
              <a:ext cx="2548720" cy="1532727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 local binary pattern is called</a:t>
              </a:r>
            </a:p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uniform if the binary pattern contains at most two 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bitwise transitions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from 0 to 1 or 1 to 0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when the bit pattern is</a:t>
              </a:r>
            </a:p>
            <a:p>
              <a:pPr algn="just" defTabSz="60958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considered circular. 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519438" y="1453615"/>
              <a:ext cx="67734" cy="939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等腰三角形 28"/>
          <p:cNvSpPr/>
          <p:nvPr/>
        </p:nvSpPr>
        <p:spPr>
          <a:xfrm>
            <a:off x="6639230" y="1425413"/>
            <a:ext cx="564401" cy="543116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3" y="4503923"/>
            <a:ext cx="854758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737100" y="5165910"/>
            <a:ext cx="368300" cy="841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321713" y="6007100"/>
            <a:ext cx="9741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Taken as threshold</a:t>
            </a:r>
            <a:endParaRPr 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39500" y="6273800"/>
            <a:ext cx="635000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1200" b="1" kern="0" dirty="0" smtClean="0">
                <a:solidFill>
                  <a:srgbClr val="F23C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</a:t>
            </a:r>
            <a:r>
              <a:rPr lang="en-US" sz="12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/34</a:t>
            </a:r>
            <a:endParaRPr lang="en-US" sz="1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7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页面">
  <a:themeElements>
    <a:clrScheme name="Office 主题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E380C"/>
      </a:accent1>
      <a:accent2>
        <a:srgbClr val="B22809"/>
      </a:accent2>
      <a:accent3>
        <a:srgbClr val="FFB20D"/>
      </a:accent3>
      <a:accent4>
        <a:srgbClr val="B27D09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1804</TotalTime>
  <Words>1235</Words>
  <Application>Microsoft Office PowerPoint</Application>
  <PresentationFormat>Custom</PresentationFormat>
  <Paragraphs>235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模板页面</vt:lpstr>
      <vt:lpstr>OfficePLUS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SEB</cp:lastModifiedBy>
  <cp:revision>108</cp:revision>
  <dcterms:created xsi:type="dcterms:W3CDTF">2015-08-18T02:51:41Z</dcterms:created>
  <dcterms:modified xsi:type="dcterms:W3CDTF">2016-11-30T19:32:35Z</dcterms:modified>
</cp:coreProperties>
</file>