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4" r:id="rId7"/>
    <p:sldId id="268" r:id="rId8"/>
    <p:sldId id="278" r:id="rId9"/>
    <p:sldId id="261" r:id="rId10"/>
    <p:sldId id="271" r:id="rId11"/>
    <p:sldId id="276" r:id="rId12"/>
    <p:sldId id="262" r:id="rId13"/>
    <p:sldId id="275" r:id="rId14"/>
    <p:sldId id="263" r:id="rId15"/>
    <p:sldId id="264" r:id="rId16"/>
    <p:sldId id="265" r:id="rId17"/>
    <p:sldId id="277" r:id="rId18"/>
    <p:sldId id="272" r:id="rId19"/>
    <p:sldId id="269" r:id="rId20"/>
    <p:sldId id="266" r:id="rId21"/>
    <p:sldId id="26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48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344C7-06C1-49A9-87A6-A978BB9D1DA6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172A-0490-424A-840A-05B1C5D84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53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172A-0490-424A-840A-05B1C5D84A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69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May 03,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May 03,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mxDIuCIIcg&amp;feature=endscreen&amp;NR=1" TargetMode="External"/><Relationship Id="rId2" Type="http://schemas.openxmlformats.org/officeDocument/2006/relationships/hyperlink" Target="http://www.youtube.com/watch?v=ipXQFcAeovk&amp;feature=endscreen&amp;N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i6roGUznJ4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v3mbr-qHBKI&amp;NR=1&amp;feature=endscree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Lane and Vehicle Detection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 Synergistic </a:t>
            </a:r>
            <a:r>
              <a:rPr lang="en-US" altLang="zh-CN" dirty="0" smtClean="0"/>
              <a:t>Approach</a:t>
            </a:r>
          </a:p>
          <a:p>
            <a:endParaRPr lang="en-US" altLang="zh-CN" dirty="0"/>
          </a:p>
          <a:p>
            <a:r>
              <a:rPr lang="en-US" altLang="zh-CN" dirty="0" err="1" smtClean="0"/>
              <a:t>Wenxin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9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362" y="685800"/>
            <a:ext cx="1752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Steerable Filter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17024"/>
            <a:ext cx="540026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r="2930"/>
          <a:stretch/>
        </p:blipFill>
        <p:spPr bwMode="auto">
          <a:xfrm>
            <a:off x="4071730" y="1400907"/>
            <a:ext cx="5048250" cy="252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962" y="121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Gaussian: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8329"/>
          <a:stretch/>
        </p:blipFill>
        <p:spPr bwMode="auto">
          <a:xfrm>
            <a:off x="685800" y="1905000"/>
            <a:ext cx="2835663" cy="175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12" y="5029200"/>
            <a:ext cx="4073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54" y="5791200"/>
            <a:ext cx="37914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4038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RANSAC-</a:t>
            </a:r>
            <a:r>
              <a:rPr lang="en-US" altLang="zh-CN" dirty="0"/>
              <a:t>Random sample consensus</a:t>
            </a:r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18138"/>
            <a:ext cx="84471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4038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RANSAC-</a:t>
            </a:r>
            <a:r>
              <a:rPr lang="en-US" altLang="zh-CN" dirty="0"/>
              <a:t>Random sample consensus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20" y="1447800"/>
            <a:ext cx="4547068" cy="25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6031" y="4495800"/>
            <a:ext cx="4439296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3534"/>
            <a:ext cx="1600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Kalman</a:t>
            </a:r>
            <a:r>
              <a:rPr lang="en-US" altLang="zh-CN" dirty="0" smtClean="0"/>
              <a:t> Filter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03955" cy="44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3534"/>
            <a:ext cx="1600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Kalman</a:t>
            </a:r>
            <a:r>
              <a:rPr lang="en-US" altLang="zh-CN" dirty="0" smtClean="0"/>
              <a:t> Filter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1" y="1600200"/>
            <a:ext cx="356013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45" y="457200"/>
            <a:ext cx="392049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22" y="3581400"/>
            <a:ext cx="4547068" cy="25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13" y="1524000"/>
            <a:ext cx="5507648" cy="47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981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7672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Car Detection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56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24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7672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Car Detection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1162" y="150055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Active learning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7303"/>
            <a:ext cx="23182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altLang="zh-CN" dirty="0" smtClean="0"/>
              <a:t>Particle Filter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33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Sequencial</a:t>
            </a:r>
            <a:r>
              <a:rPr lang="en-US" altLang="zh-CN" dirty="0" smtClean="0"/>
              <a:t> Monte Carlo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3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47672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Tracking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25245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00" b="8166"/>
          <a:stretch/>
        </p:blipFill>
        <p:spPr bwMode="auto">
          <a:xfrm>
            <a:off x="2051491" y="2532183"/>
            <a:ext cx="4569069" cy="341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0780"/>
            <a:ext cx="990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</a:t>
            </a:r>
            <a:r>
              <a:rPr lang="en-US" altLang="zh-CN" dirty="0" smtClean="0"/>
              <a:t>esults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12985"/>
            <a:ext cx="5114925" cy="34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2069" y="512884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Typical performance of integrated lane and vehicle tracking on highway</a:t>
            </a:r>
          </a:p>
          <a:p>
            <a:r>
              <a:rPr lang="en-US" altLang="zh-CN" sz="1200" dirty="0"/>
              <a:t>with dense traffic. Tracked vehicles in the ego-lane are marked green. To</a:t>
            </a:r>
          </a:p>
          <a:p>
            <a:r>
              <a:rPr lang="en-US" altLang="zh-CN" sz="1200" dirty="0"/>
              <a:t>the left of the ego-lane, tracked vehicles are marked blue. To the right of the</a:t>
            </a:r>
          </a:p>
          <a:p>
            <a:r>
              <a:rPr lang="en-US" altLang="zh-CN" sz="1200" dirty="0"/>
              <a:t>ego-lane, tracked vehicles are marked red. Note the curvature estimation.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13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0780"/>
            <a:ext cx="990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</a:t>
            </a:r>
            <a:r>
              <a:rPr lang="en-US" altLang="zh-CN" dirty="0" smtClean="0"/>
              <a:t>esults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69" y="1131332"/>
            <a:ext cx="6219825" cy="50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15036" cy="331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1219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Structure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78818" y="1371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Lane and </a:t>
            </a:r>
            <a:r>
              <a:rPr lang="en-US" altLang="zh-CN" dirty="0" smtClean="0"/>
              <a:t>vehicle detection, localization and tracking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29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4931" y="2133600"/>
            <a:ext cx="83790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hlinkClick r:id="rId2"/>
              </a:rPr>
              <a:t>http://www.youtube.com/watch?v=ipXQFcAeovk&amp;feature=endscreen&amp;NR=1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hlinkClick r:id="rId3"/>
              </a:rPr>
              <a:t>http://www.youtube.com/watch?v=JmxDIuCIIcg&amp;feature=endscreen&amp;NR=1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>
                <a:hlinkClick r:id="rId4"/>
              </a:rPr>
              <a:t>http://www.youtube.com/watch?v=i6roGUznJ4A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0780"/>
            <a:ext cx="990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</a:t>
            </a:r>
            <a:r>
              <a:rPr lang="en-US" altLang="zh-CN" dirty="0" smtClean="0"/>
              <a:t>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4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1295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55885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‘Integrated 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Lane and Vehicle Detection, </a:t>
            </a: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Localization, and 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Tracking: A Synergistic </a:t>
            </a: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Approach’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Sayanan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Sivaraman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Member, IEEE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Mohan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Manubhai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Trivedi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Fellow, </a:t>
            </a: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IEEE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‘Perspective 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its Projection </a:t>
            </a: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Transformation’,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He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Yuanjun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Computer Science and Engineering,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Shanghai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Jiaotong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University, Shanghai 200030,China)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3-D Study Notes,</a:t>
            </a:r>
            <a:r>
              <a:rPr lang="en-US" altLang="zh-CN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Guohua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Lin, 2012/7/11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Wikipedia.com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0070C0"/>
                </a:solidFill>
              </a:rPr>
              <a:t>Thank You!</a:t>
            </a:r>
            <a:endParaRPr lang="zh-CN" alt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4820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Reduce false positive results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191000" cy="15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13" y="4267200"/>
            <a:ext cx="298017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2854" y="3648808"/>
            <a:ext cx="470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Provide more information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254" y="656437"/>
            <a:ext cx="1219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4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2286000"/>
            <a:ext cx="5648325" cy="376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7672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Lane Detection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1047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3962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IPM – Inverse Perspective Mapping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51" y="1752600"/>
            <a:ext cx="33371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49515" y="5486400"/>
                <a:ext cx="3926686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𝑔𝑟𝑜𝑢𝑛𝑑</m:t>
                          </m:r>
                        </m:sub>
                      </m:sSub>
                      <m:r>
                        <a:rPr lang="en-US" altLang="zh-CN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𝐻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𝑖𝑚𝑎𝑔𝑒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15" y="5486400"/>
                <a:ext cx="3926686" cy="391902"/>
              </a:xfrm>
              <a:prstGeom prst="rect">
                <a:avLst/>
              </a:prstGeom>
              <a:blipFill rotWithShape="1"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29998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9628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World to camera transformation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Z-direction Normalization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50897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Parallel projection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1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>
            <a:off x="2004419" y="3904619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4596707" y="1960403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3588595" y="2392451"/>
            <a:ext cx="2448272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796507" y="2464459"/>
            <a:ext cx="2952328" cy="86409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2364459" y="1744379"/>
            <a:ext cx="1368152" cy="27363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3084539" y="1672371"/>
            <a:ext cx="432048" cy="187220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228555" y="2536467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468915" y="397662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8715" y="217642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6867" y="203241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76427" y="419265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X’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44779" y="332855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Z’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52491" y="17443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Y’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3372571" y="4192651"/>
            <a:ext cx="216024" cy="21602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44579" y="2752491"/>
            <a:ext cx="1152128" cy="12241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6" idx="6"/>
          </p:cNvCxnSpPr>
          <p:nvPr/>
        </p:nvCxnSpPr>
        <p:spPr>
          <a:xfrm flipH="1">
            <a:off x="3588595" y="3904619"/>
            <a:ext cx="1008112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9" idx="4"/>
            <a:endCxn id="16" idx="7"/>
          </p:cNvCxnSpPr>
          <p:nvPr/>
        </p:nvCxnSpPr>
        <p:spPr>
          <a:xfrm>
            <a:off x="3336567" y="2752491"/>
            <a:ext cx="220392" cy="147179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2940523" y="3184539"/>
            <a:ext cx="1584176" cy="72008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6" idx="7"/>
          </p:cNvCxnSpPr>
          <p:nvPr/>
        </p:nvCxnSpPr>
        <p:spPr>
          <a:xfrm flipH="1" flipV="1">
            <a:off x="2724499" y="3832611"/>
            <a:ext cx="832460" cy="391676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19318" y="448446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00318" y="296851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C000"/>
                </a:solidFill>
              </a:rPr>
              <a:t>eye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2611" y="41612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2907" y="340056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50"/>
                </a:solidFill>
              </a:rPr>
              <a:t>PN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762000"/>
            <a:ext cx="3962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IPM – Inverse Perspective Mapping</a:t>
            </a:r>
            <a:endParaRPr lang="zh-CN" alt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17" y="762000"/>
            <a:ext cx="33371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3962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IPM – Inverse Perspective Mapping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907704" y="3847802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4499992" y="1903586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491880" y="2335634"/>
            <a:ext cx="2448272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699792" y="2407642"/>
            <a:ext cx="2952328" cy="86409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267744" y="1687562"/>
            <a:ext cx="1368152" cy="27363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2987824" y="1615554"/>
            <a:ext cx="432048" cy="187220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131840" y="2479650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24128" y="3271738"/>
            <a:ext cx="144016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372200" y="39198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1196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19755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923928" y="3703786"/>
            <a:ext cx="1656184" cy="8640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251730" y="41358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World  space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35696" y="2263626"/>
            <a:ext cx="1656184" cy="8640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59632" y="26236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Camera  space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33437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X’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3928" y="25516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Z’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14715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Y’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29837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ptAt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3768" y="24076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ptEye</a:t>
            </a:r>
            <a:endParaRPr lang="zh-CN" altLang="en-US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9029" y="5715000"/>
            <a:ext cx="4241926" cy="432048"/>
          </a:xfrm>
          <a:prstGeom prst="rect">
            <a:avLst/>
          </a:prstGeom>
          <a:noFill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44019"/>
            <a:ext cx="29998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" y="3657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Lane</a:t>
            </a:r>
            <a:r>
              <a:rPr lang="zh-CN" altLang="en-US" dirty="0"/>
              <a:t>：</a:t>
            </a:r>
            <a:r>
              <a:rPr lang="en-US" altLang="zh-CN" dirty="0">
                <a:hlinkClick r:id="rId2"/>
              </a:rPr>
              <a:t>http://www.youtube.com/watch?v=v3mbr-qHBKI&amp;NR=1&amp;feature=endscreen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2362200"/>
                <a:ext cx="3926686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𝑔𝑟𝑜𝑢𝑛𝑑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𝐻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𝑖𝑚𝑎𝑔𝑒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362200"/>
                <a:ext cx="3926686" cy="491738"/>
              </a:xfrm>
              <a:prstGeom prst="rect">
                <a:avLst/>
              </a:prstGeom>
              <a:blipFill rotWithShape="1"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762000"/>
            <a:ext cx="3962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IPM – Inverse Perspective Mapping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7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362" y="685800"/>
            <a:ext cx="1752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Steerable Filter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51" y="1828800"/>
            <a:ext cx="439915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5" y="3824654"/>
            <a:ext cx="29802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49" y="4876800"/>
            <a:ext cx="4815961" cy="57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明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493</TotalTime>
  <Words>275</Words>
  <Application>Microsoft Office PowerPoint</Application>
  <PresentationFormat>全屏显示(4:3)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透明</vt:lpstr>
      <vt:lpstr>Lane and Vehicle Detection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Lane and Vehicle Detection</dc:title>
  <dc:creator>pwx</dc:creator>
  <cp:lastModifiedBy>pwx</cp:lastModifiedBy>
  <cp:revision>27</cp:revision>
  <dcterms:created xsi:type="dcterms:W3CDTF">2013-04-23T03:19:32Z</dcterms:created>
  <dcterms:modified xsi:type="dcterms:W3CDTF">2013-05-04T06:18:23Z</dcterms:modified>
</cp:coreProperties>
</file>