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67" r:id="rId15"/>
    <p:sldId id="270" r:id="rId16"/>
    <p:sldId id="274" r:id="rId17"/>
    <p:sldId id="268" r:id="rId18"/>
    <p:sldId id="257" r:id="rId19"/>
    <p:sldId id="269" r:id="rId20"/>
    <p:sldId id="275" r:id="rId21"/>
    <p:sldId id="276" r:id="rId22"/>
    <p:sldId id="277" r:id="rId23"/>
    <p:sldId id="278" r:id="rId24"/>
    <p:sldId id="279" r:id="rId25"/>
    <p:sldId id="284" r:id="rId26"/>
    <p:sldId id="286" r:id="rId27"/>
    <p:sldId id="287" r:id="rId28"/>
    <p:sldId id="288" r:id="rId29"/>
    <p:sldId id="280" r:id="rId30"/>
    <p:sldId id="281" r:id="rId31"/>
    <p:sldId id="282" r:id="rId32"/>
    <p:sldId id="290" r:id="rId33"/>
    <p:sldId id="283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D892-1410-4E20-820A-77F33E77E6C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D4C6B-FE1E-4E83-B80F-89127E3B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4D5A-9173-46B9-BC76-E6B3B923F1EA}" type="datetime1">
              <a:rPr lang="en-US" smtClean="0"/>
              <a:t>4/25/2013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62DE-28FE-4922-97CB-26AD0257D1A3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9832-ABCE-4F6D-A623-C96983051CD4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711-3463-431C-9CA1-977D6D16B25A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A87C-E54C-4F1E-86E8-288CD2BCC4FF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90AB-1085-4ABD-BC39-98EBB021CF64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B2A3-9AEC-43FA-8E12-49AA3A65683F}" type="datetime1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3F0F-2430-4B0A-A6AD-888EA06C61F7}" type="datetime1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8003-9399-4C0B-9342-2605910EEB9F}" type="datetime1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9847-02F3-402E-971E-4C5800A1E7D2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EA31-400B-46E2-91A7-C8C82B705BC1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FE7430-CFC3-45F2-B90C-90E2FADDBD0F}" type="datetime1">
              <a:rPr lang="en-US" smtClean="0"/>
              <a:t>4/25/2013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DFF8AF-751A-487F-93F4-444FAF0111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Kinect-based Image Segmentation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800600"/>
            <a:ext cx="54864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Presenter:  Ali </a:t>
            </a:r>
            <a:r>
              <a:rPr lang="en-US" dirty="0" err="1" smtClean="0">
                <a:solidFill>
                  <a:schemeClr val="bg2"/>
                </a:solidFill>
              </a:rPr>
              <a:t>Pouryazdanpanah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Professor:  Dr. Brendan Morris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University of Nevada, </a:t>
            </a:r>
            <a:r>
              <a:rPr lang="en-US" dirty="0" err="1" smtClean="0">
                <a:solidFill>
                  <a:schemeClr val="bg2"/>
                </a:solidFill>
              </a:rPr>
              <a:t>las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vegas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72225" cy="45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28378" cy="45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364809"/>
            <a:ext cx="6096000" cy="450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7833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Input: Data points X1, ..., </a:t>
                </a:r>
                <a:r>
                  <a:rPr lang="en-US" dirty="0" err="1"/>
                  <a:t>Xn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number K of clusters to</a:t>
                </a:r>
              </a:p>
              <a:p>
                <a:pPr marL="0" indent="0">
                  <a:buNone/>
                </a:pPr>
                <a:r>
                  <a:rPr lang="en-US" dirty="0"/>
                  <a:t>construct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1- Randomly </a:t>
                </a:r>
                <a:r>
                  <a:rPr lang="en-US" dirty="0"/>
                  <a:t>initialize the centers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2- Iterate </a:t>
                </a:r>
                <a:r>
                  <a:rPr lang="en-US" dirty="0"/>
                  <a:t>until convergence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2-1-Assign </a:t>
                </a:r>
                <a:r>
                  <a:rPr lang="en-US" dirty="0"/>
                  <a:t>each data point to the closest cluster </a:t>
                </a:r>
                <a:r>
                  <a:rPr lang="en-US" dirty="0" smtClean="0"/>
                  <a:t>center,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 is define </a:t>
                </a:r>
                <a:r>
                  <a:rPr lang="en-US" dirty="0"/>
                  <a:t>the clusters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2.2 </a:t>
                </a:r>
                <a:r>
                  <a:rPr lang="en-US" dirty="0"/>
                  <a:t>Compute the new cluster centers </a:t>
                </a:r>
                <a:r>
                  <a:rPr lang="en-US" dirty="0" smtClean="0"/>
                  <a:t>by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Output</a:t>
                </a:r>
                <a:r>
                  <a:rPr lang="en-US" dirty="0"/>
                  <a:t>: Clusters C1, ..., 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1111" t="-842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638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71875"/>
            <a:ext cx="18764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7825"/>
            <a:ext cx="1485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334000"/>
            <a:ext cx="2895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Advantages: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data </a:t>
            </a:r>
            <a:r>
              <a:rPr lang="en-US" dirty="0"/>
              <a:t>automatically assigned to </a:t>
            </a:r>
            <a:r>
              <a:rPr lang="en-US" dirty="0" smtClean="0"/>
              <a:t>clusters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ideal algorithm for </a:t>
            </a:r>
            <a:r>
              <a:rPr lang="en-US" dirty="0"/>
              <a:t>standard </a:t>
            </a:r>
            <a:r>
              <a:rPr lang="en-US" dirty="0" smtClean="0"/>
              <a:t>clustering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Disadvantages: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All data </a:t>
            </a:r>
            <a:r>
              <a:rPr lang="en-US" dirty="0"/>
              <a:t>forced into a cluster (solution: fuzzy c-means clustering and its versions)</a:t>
            </a:r>
          </a:p>
          <a:p>
            <a:pPr>
              <a:lnSpc>
                <a:spcPct val="90000"/>
              </a:lnSpc>
            </a:pPr>
            <a:r>
              <a:rPr lang="en-US" dirty="0"/>
              <a:t>Clustering models can depend on starting locations of cluster centers (solution: multiple </a:t>
            </a:r>
            <a:r>
              <a:rPr lang="en-US" dirty="0" err="1"/>
              <a:t>clusterings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Unsatisfctory</a:t>
            </a:r>
            <a:r>
              <a:rPr lang="en-US" dirty="0" smtClean="0"/>
              <a:t> clustering result to convex regions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K-means </a:t>
            </a:r>
            <a:r>
              <a:rPr lang="en-US" sz="3600" dirty="0"/>
              <a:t>– </a:t>
            </a:r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3" y="1295400"/>
            <a:ext cx="4648199" cy="46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066800"/>
            <a:ext cx="8229600" cy="2971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Spectral </a:t>
            </a:r>
            <a:r>
              <a:rPr lang="en-US" dirty="0"/>
              <a:t>Clustering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dirty="0"/>
              <a:t>First</a:t>
            </a:r>
            <a:r>
              <a:rPr lang="en-US" sz="2000" dirty="0"/>
              <a:t>-graph </a:t>
            </a:r>
            <a:r>
              <a:rPr lang="en-US" sz="2000" dirty="0" smtClean="0"/>
              <a:t>representation </a:t>
            </a:r>
            <a:r>
              <a:rPr lang="en-US" sz="2000" dirty="0"/>
              <a:t>of data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largely, application dependent)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Then</a:t>
            </a:r>
            <a:r>
              <a:rPr lang="en-US" sz="2000" dirty="0"/>
              <a:t>-graph </a:t>
            </a:r>
            <a:r>
              <a:rPr lang="en-US" sz="2000" dirty="0" smtClean="0"/>
              <a:t>partitioning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In </a:t>
            </a:r>
            <a:r>
              <a:rPr lang="en-US" sz="2000" b="1" dirty="0"/>
              <a:t>this talk</a:t>
            </a:r>
            <a:r>
              <a:rPr lang="en-US" sz="2000" dirty="0"/>
              <a:t>–mainly how to find a good partitioning of a given graph using spectral properties of that graph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89" y="990600"/>
            <a:ext cx="34004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Graph Terminology</a:t>
            </a:r>
            <a:endParaRPr lang="en-US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419225"/>
            <a:ext cx="82200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 smtClean="0"/>
              <a:t>Intuition </a:t>
            </a:r>
            <a:r>
              <a:rPr lang="en-US" dirty="0"/>
              <a:t>and basic </a:t>
            </a:r>
            <a:r>
              <a:rPr lang="en-US" dirty="0" smtClean="0"/>
              <a:t>algorithms (k-means)</a:t>
            </a:r>
            <a:endParaRPr lang="en-US" dirty="0"/>
          </a:p>
          <a:p>
            <a:r>
              <a:rPr lang="en-US" dirty="0" smtClean="0"/>
              <a:t>Advanced </a:t>
            </a:r>
            <a:r>
              <a:rPr lang="en-US" dirty="0"/>
              <a:t>algorithms </a:t>
            </a:r>
            <a:r>
              <a:rPr lang="en-US" dirty="0" smtClean="0"/>
              <a:t>(spectral </a:t>
            </a:r>
            <a:r>
              <a:rPr lang="en-US" dirty="0"/>
              <a:t>clustering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Extend the methods for Kinect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Graph Cuts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6858000" cy="4800600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 smtClean="0"/>
              <a:t>Minimal </a:t>
            </a:r>
            <a:r>
              <a:rPr lang="en-US" sz="2400" dirty="0"/>
              <a:t>bipartition </a:t>
            </a:r>
            <a:r>
              <a:rPr lang="en-US" sz="2400" dirty="0" smtClean="0"/>
              <a:t>cut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Minimal bipartition </a:t>
            </a:r>
            <a:r>
              <a:rPr lang="en-US" sz="2400" dirty="0"/>
              <a:t>normalized </a:t>
            </a:r>
            <a:r>
              <a:rPr lang="en-US" sz="2400" dirty="0" smtClean="0"/>
              <a:t>cut</a:t>
            </a:r>
          </a:p>
          <a:p>
            <a:endParaRPr lang="en-US" sz="2400" dirty="0"/>
          </a:p>
          <a:p>
            <a:r>
              <a:rPr lang="en-US" sz="2400" b="1" dirty="0"/>
              <a:t>Problem</a:t>
            </a:r>
            <a:r>
              <a:rPr lang="en-US" sz="2400" dirty="0"/>
              <a:t>: finding an optimal graph (normalized) cut is </a:t>
            </a:r>
            <a:r>
              <a:rPr lang="en-US" sz="2400" dirty="0" smtClean="0"/>
              <a:t>NP-hard</a:t>
            </a:r>
          </a:p>
          <a:p>
            <a:endParaRPr lang="en-US" sz="2400" b="1" dirty="0"/>
          </a:p>
          <a:p>
            <a:r>
              <a:rPr lang="en-US" sz="2400" b="1" dirty="0" smtClean="0"/>
              <a:t>Approximation</a:t>
            </a:r>
            <a:r>
              <a:rPr lang="en-US" sz="2400" dirty="0"/>
              <a:t>: spectral graph partitioning</a:t>
            </a:r>
          </a:p>
          <a:p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676400"/>
            <a:ext cx="32480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9" y="938212"/>
            <a:ext cx="2962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Spectral </a:t>
            </a:r>
            <a:r>
              <a:rPr lang="en-US" dirty="0"/>
              <a:t>clustering -overview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Main difference between algorithms is the definition </a:t>
            </a:r>
            <a:r>
              <a:rPr lang="en-US" dirty="0" smtClean="0"/>
              <a:t>of   A=</a:t>
            </a:r>
            <a:r>
              <a:rPr lang="en-US" dirty="0" err="1" smtClean="0"/>
              <a:t>func</a:t>
            </a:r>
            <a:r>
              <a:rPr lang="en-US" dirty="0" smtClean="0"/>
              <a:t>(W)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Algorithms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67000"/>
            <a:ext cx="83153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22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838200"/>
            <a:ext cx="4171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14575"/>
            <a:ext cx="76390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314825"/>
            <a:ext cx="8515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“Ideal” case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Eigenvectors </a:t>
            </a:r>
            <a:r>
              <a:rPr lang="en-US" sz="1800" dirty="0"/>
              <a:t>are </a:t>
            </a:r>
            <a:r>
              <a:rPr lang="en-US" sz="1800" dirty="0" smtClean="0"/>
              <a:t>orthogonal</a:t>
            </a:r>
          </a:p>
          <a:p>
            <a:r>
              <a:rPr lang="en-US" sz="1800" dirty="0" smtClean="0"/>
              <a:t>Clustering </a:t>
            </a:r>
            <a:r>
              <a:rPr lang="en-US" sz="1800" dirty="0"/>
              <a:t>rows of </a:t>
            </a:r>
            <a:r>
              <a:rPr lang="en-US" sz="1800" i="1" dirty="0" smtClean="0"/>
              <a:t>U </a:t>
            </a:r>
            <a:r>
              <a:rPr lang="en-US" sz="1800" dirty="0" smtClean="0"/>
              <a:t>correspond </a:t>
            </a:r>
            <a:r>
              <a:rPr lang="en-US" sz="1800" dirty="0"/>
              <a:t>to clustering points in the ‘feature</a:t>
            </a:r>
            <a:r>
              <a:rPr lang="en-US" sz="1800" dirty="0" smtClean="0"/>
              <a:t>’ space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8402"/>
            <a:ext cx="7405687" cy="411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628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Ideal </a:t>
                </a:r>
                <a:r>
                  <a:rPr lang="en-US" dirty="0"/>
                  <a:t>case: between-cluster similarities are exactly </a:t>
                </a:r>
                <a:r>
                  <a:rPr lang="en-US" dirty="0" smtClean="0"/>
                  <a:t>zero. </a:t>
                </a:r>
              </a:p>
              <a:p>
                <a:r>
                  <a:rPr lang="en-US" dirty="0" smtClean="0"/>
                  <a:t>Then: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L: </a:t>
                </a:r>
                <a:r>
                  <a:rPr lang="en-US" dirty="0"/>
                  <a:t>all points of the same cluster are mapped on </a:t>
                </a:r>
                <a:r>
                  <a:rPr lang="en-US" dirty="0" smtClean="0"/>
                  <a:t>the identical </a:t>
                </a:r>
                <a:r>
                  <a:rPr lang="en-US" dirty="0"/>
                  <a:t>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spectral clustering finds the ideal solution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stability of eigenvectors of a matrix is determined by the </a:t>
                </a:r>
                <a:r>
                  <a:rPr lang="en-US" dirty="0" err="1" smtClean="0"/>
                  <a:t>eigengap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 rotWithShape="1">
                <a:blip r:embed="rId2"/>
                <a:stretch>
                  <a:fillRect l="-889" t="-1966" r="-889" b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perturbation theory </a:t>
            </a:r>
            <a:r>
              <a:rPr lang="en-US" sz="3600" dirty="0" smtClean="0"/>
              <a:t>explanation</a:t>
            </a:r>
          </a:p>
          <a:p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686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33675"/>
            <a:ext cx="2228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Data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similarity function </a:t>
                </a:r>
                <a:r>
                  <a:rPr lang="en-US" dirty="0" smtClean="0"/>
                  <a:t>with  </a:t>
                </a:r>
                <a:r>
                  <a:rPr lang="el-GR" dirty="0" smtClean="0"/>
                  <a:t>σ</a:t>
                </a:r>
                <a:r>
                  <a:rPr lang="en-US" dirty="0" smtClean="0"/>
                  <a:t>= </a:t>
                </a:r>
                <a:r>
                  <a:rPr lang="en-US" dirty="0"/>
                  <a:t>0.5</a:t>
                </a:r>
                <a:endParaRPr lang="en-US" dirty="0" smtClean="0"/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completely connected similarity graph</a:t>
                </a:r>
              </a:p>
              <a:p>
                <a:r>
                  <a:rPr lang="en-US" dirty="0" smtClean="0"/>
                  <a:t>Want </a:t>
                </a:r>
                <a:r>
                  <a:rPr lang="en-US" dirty="0"/>
                  <a:t>to look at </a:t>
                </a:r>
                <a:r>
                  <a:rPr lang="en-US" dirty="0" err="1" smtClean="0"/>
                  <a:t>clusterings</a:t>
                </a:r>
                <a:r>
                  <a:rPr lang="en-US" dirty="0" smtClean="0"/>
                  <a:t> </a:t>
                </a:r>
                <a:r>
                  <a:rPr lang="en-US" dirty="0"/>
                  <a:t>for k = 2,...,5 clusters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Toy </a:t>
            </a:r>
            <a:r>
              <a:rPr lang="en-US" sz="3600" dirty="0"/>
              <a:t>example with three </a:t>
            </a:r>
            <a:r>
              <a:rPr lang="en-US" sz="3600" dirty="0" smtClean="0"/>
              <a:t>clusters</a:t>
            </a:r>
          </a:p>
          <a:p>
            <a:endParaRPr lang="en-US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76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eigenvector is interpreted as a function on the data points:</a:t>
            </a:r>
          </a:p>
          <a:p>
            <a:r>
              <a:rPr lang="en-US" dirty="0" err="1" smtClean="0"/>
              <a:t>Xj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j-</a:t>
            </a:r>
            <a:r>
              <a:rPr lang="en-US" dirty="0" err="1"/>
              <a:t>th</a:t>
            </a:r>
            <a:r>
              <a:rPr lang="en-US" dirty="0"/>
              <a:t> coordinate of the </a:t>
            </a:r>
            <a:r>
              <a:rPr lang="en-US" dirty="0" smtClean="0"/>
              <a:t>eigenvectors.</a:t>
            </a:r>
            <a:endParaRPr lang="en-US" dirty="0"/>
          </a:p>
          <a:p>
            <a:r>
              <a:rPr lang="en-US" dirty="0"/>
              <a:t>This mapping is plotted in a color code: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4191000"/>
            <a:ext cx="7865076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 </a:t>
            </a:r>
            <a:r>
              <a:rPr lang="en-US" sz="3600" dirty="0"/>
              <a:t>with three </a:t>
            </a:r>
            <a:r>
              <a:rPr lang="en-US" sz="3600" dirty="0" smtClean="0"/>
              <a:t>clusters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41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eigenvalues (plotted </a:t>
            </a:r>
            <a:r>
              <a:rPr lang="en-US" dirty="0" err="1"/>
              <a:t>i</a:t>
            </a:r>
            <a:r>
              <a:rPr lang="en-US" dirty="0"/>
              <a:t> vs. </a:t>
            </a:r>
            <a:r>
              <a:rPr lang="el-GR" dirty="0" smtClean="0"/>
              <a:t>λ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971800"/>
            <a:ext cx="72104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 </a:t>
            </a:r>
            <a:r>
              <a:rPr lang="en-US" sz="3600" dirty="0"/>
              <a:t>with three </a:t>
            </a:r>
            <a:r>
              <a:rPr lang="en-US" sz="3600" dirty="0" smtClean="0"/>
              <a:t>clusters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0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152900"/>
            <a:ext cx="83534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500"/>
            <a:ext cx="82105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524000"/>
          </a:xfrm>
        </p:spPr>
        <p:txBody>
          <a:bodyPr/>
          <a:lstStyle/>
          <a:p>
            <a:pPr algn="ctr"/>
            <a:r>
              <a:rPr lang="en-US" dirty="0"/>
              <a:t>Clustering: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3471"/>
            <a:ext cx="7481888" cy="570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017497"/>
            <a:ext cx="7758113" cy="56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066800"/>
            <a:ext cx="8229600" cy="2971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Kinect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23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Kinect Introduction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61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7132"/>
            <a:ext cx="5791200" cy="42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Kinect-based Segmentation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066800"/>
            <a:ext cx="8229600" cy="495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 </a:t>
            </a:r>
            <a:r>
              <a:rPr lang="en-US" dirty="0" smtClean="0"/>
              <a:t>You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is clustering, intuitively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set of “objects”</a:t>
            </a:r>
          </a:p>
          <a:p>
            <a:r>
              <a:rPr lang="en-US" dirty="0" smtClean="0"/>
              <a:t>Some </a:t>
            </a:r>
            <a:r>
              <a:rPr lang="en-US" dirty="0"/>
              <a:t>relations between those objects (similarities, </a:t>
            </a:r>
            <a:r>
              <a:rPr lang="en-US" dirty="0" smtClean="0"/>
              <a:t>distances, neighborhoods</a:t>
            </a:r>
            <a:r>
              <a:rPr lang="en-US" dirty="0"/>
              <a:t>, connections, ...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Intuitive goal: Find meaningful groups of objects such that</a:t>
            </a:r>
          </a:p>
          <a:p>
            <a:r>
              <a:rPr lang="en-US" dirty="0" smtClean="0"/>
              <a:t>objects </a:t>
            </a:r>
            <a:r>
              <a:rPr lang="en-US" dirty="0"/>
              <a:t>in the same group are “similar”</a:t>
            </a:r>
          </a:p>
          <a:p>
            <a:r>
              <a:rPr lang="en-US" dirty="0" smtClean="0"/>
              <a:t>objects </a:t>
            </a:r>
            <a:r>
              <a:rPr lang="en-US" dirty="0"/>
              <a:t>in different groups are “dissimilar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Reason </a:t>
            </a:r>
            <a:r>
              <a:rPr lang="en-US" dirty="0"/>
              <a:t>to do this:</a:t>
            </a:r>
          </a:p>
          <a:p>
            <a:r>
              <a:rPr lang="en-US" dirty="0" smtClean="0"/>
              <a:t>exploratory </a:t>
            </a:r>
            <a:r>
              <a:rPr lang="en-US" dirty="0"/>
              <a:t>data analysis</a:t>
            </a:r>
          </a:p>
          <a:p>
            <a:r>
              <a:rPr lang="en-US" dirty="0" smtClean="0"/>
              <a:t>reducing </a:t>
            </a:r>
            <a:r>
              <a:rPr lang="en-US" dirty="0"/>
              <a:t>the complexity of the data</a:t>
            </a:r>
          </a:p>
          <a:p>
            <a:r>
              <a:rPr lang="en-US" dirty="0" smtClean="0"/>
              <a:t>many </a:t>
            </a:r>
            <a:r>
              <a:rPr lang="en-US" dirty="0"/>
              <a:t>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1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Example: Clustering gene expression data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4197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Example: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email communication (</a:t>
            </a:r>
            <a:r>
              <a:rPr lang="en-US" dirty="0" err="1"/>
              <a:t>Adamic</a:t>
            </a:r>
            <a:r>
              <a:rPr lang="en-US" dirty="0"/>
              <a:t> and Adar, 2005)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" y="2819400"/>
            <a:ext cx="4791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</a:t>
            </a:r>
            <a:r>
              <a:rPr lang="en-US" sz="3600" dirty="0"/>
              <a:t>Image segmentation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2200"/>
            <a:ext cx="7629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066800"/>
            <a:ext cx="8229600" cy="2971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standard algorithm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clustering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K-means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</a:t>
                </a:r>
                <a:r>
                  <a:rPr lang="en-US" dirty="0"/>
                  <a:t>data points X1, ..., </a:t>
                </a:r>
                <a:r>
                  <a:rPr lang="en-US" dirty="0" err="1"/>
                  <a:t>Xn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𝜖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Want </a:t>
                </a:r>
                <a:r>
                  <a:rPr lang="en-US" dirty="0"/>
                  <a:t>to cluster them based on Euclidean distances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Main idea of the K-means algorithm:</a:t>
                </a:r>
              </a:p>
              <a:p>
                <a:r>
                  <a:rPr lang="en-US" dirty="0" smtClean="0"/>
                  <a:t>Start </a:t>
                </a:r>
                <a:r>
                  <a:rPr lang="en-US" dirty="0"/>
                  <a:t>with randomly chosen centers.</a:t>
                </a:r>
              </a:p>
              <a:p>
                <a:r>
                  <a:rPr lang="en-US" dirty="0" smtClean="0"/>
                  <a:t>Assign </a:t>
                </a:r>
                <a:r>
                  <a:rPr lang="en-US" dirty="0"/>
                  <a:t>all points to their closest center.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leads to preliminary clusters.</a:t>
                </a:r>
              </a:p>
              <a:p>
                <a:r>
                  <a:rPr lang="en-US" dirty="0" smtClean="0"/>
                  <a:t>Now </a:t>
                </a:r>
                <a:r>
                  <a:rPr lang="en-US" dirty="0"/>
                  <a:t>move the starting centers to the true centers of the </a:t>
                </a:r>
                <a:r>
                  <a:rPr lang="en-US" dirty="0" smtClean="0"/>
                  <a:t>current clusters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Repeat </a:t>
                </a:r>
                <a:r>
                  <a:rPr lang="en-US" dirty="0"/>
                  <a:t>this until convergence.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4389120"/>
              </a:xfrm>
              <a:blipFill rotWithShape="1">
                <a:blip r:embed="rId2"/>
                <a:stretch>
                  <a:fillRect l="-1259" t="-208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K-means </a:t>
            </a:r>
            <a:r>
              <a:rPr lang="en-US" sz="3600" dirty="0"/>
              <a:t>– the </a:t>
            </a:r>
            <a:r>
              <a:rPr lang="en-US" sz="3600" dirty="0" smtClean="0"/>
              <a:t>algorithm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8AF-751A-487F-93F4-444FAF0111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570</Words>
  <Application>Microsoft Office PowerPoint</Application>
  <PresentationFormat>On-screen Show (4:3)</PresentationFormat>
  <Paragraphs>175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Kinect-based Image Segmentation</vt:lpstr>
      <vt:lpstr>PowerPoint Presentation</vt:lpstr>
      <vt:lpstr>Clustering: intuition</vt:lpstr>
      <vt:lpstr>PowerPoint Presentation</vt:lpstr>
      <vt:lpstr>Example: Clustering gene expression data</vt:lpstr>
      <vt:lpstr>Example: Social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64</cp:revision>
  <dcterms:created xsi:type="dcterms:W3CDTF">2013-04-17T19:37:13Z</dcterms:created>
  <dcterms:modified xsi:type="dcterms:W3CDTF">2013-04-25T20:56:10Z</dcterms:modified>
</cp:coreProperties>
</file>