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2"/>
  </p:notesMasterIdLst>
  <p:sldIdLst>
    <p:sldId id="256" r:id="rId3"/>
    <p:sldId id="280" r:id="rId4"/>
    <p:sldId id="257" r:id="rId5"/>
    <p:sldId id="261" r:id="rId6"/>
    <p:sldId id="304" r:id="rId7"/>
    <p:sldId id="283" r:id="rId8"/>
    <p:sldId id="293" r:id="rId9"/>
    <p:sldId id="294" r:id="rId10"/>
    <p:sldId id="286" r:id="rId11"/>
    <p:sldId id="287" r:id="rId12"/>
    <p:sldId id="278" r:id="rId13"/>
    <p:sldId id="288" r:id="rId14"/>
    <p:sldId id="289" r:id="rId15"/>
    <p:sldId id="291" r:id="rId16"/>
    <p:sldId id="290" r:id="rId17"/>
    <p:sldId id="292" r:id="rId18"/>
    <p:sldId id="305" r:id="rId19"/>
    <p:sldId id="266" r:id="rId20"/>
    <p:sldId id="301" r:id="rId21"/>
    <p:sldId id="295" r:id="rId22"/>
    <p:sldId id="302" r:id="rId23"/>
    <p:sldId id="296" r:id="rId24"/>
    <p:sldId id="298" r:id="rId25"/>
    <p:sldId id="303" r:id="rId26"/>
    <p:sldId id="299" r:id="rId27"/>
    <p:sldId id="300" r:id="rId28"/>
    <p:sldId id="297" r:id="rId29"/>
    <p:sldId id="308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7526A-E367-4D64-9E87-5224641E24B8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BFB279-44DE-434D-97F2-4A62FF144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5013D-B8D9-4342-9C36-B1A77A774D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113FB-427F-446C-B3B3-A7B980BAD4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19794-1675-4E43-A26D-7AE7B8187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B8DCB-FFE6-45FC-A6B5-EEE563744B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A09E6-6538-47D2-8CDD-BB7587C62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A09E6-6538-47D2-8CDD-BB7587C62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19794-1675-4E43-A26D-7AE7B8187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A09E6-6538-47D2-8CDD-BB7587C62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19794-1675-4E43-A26D-7AE7B8187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19794-1675-4E43-A26D-7AE7B8187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19794-1675-4E43-A26D-7AE7B8187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E8603-5A47-462F-BDF4-1B1921B129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8181-CEBA-45B6-8245-46C5BF342C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F3E38-BD10-4A6A-8CF4-82DD7BF7F6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51562-9E8D-4F41-886B-772EC4B31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C4ED6-FE52-4E86-B203-6E75AF029F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68370-B151-44C0-A2A1-F8F9FF5BA4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F43C2-2D3D-49B8-A8D5-4B38F3876D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3347A-2A4D-4AF1-8A6C-D1571BD2FB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4A3CB-3E40-4714-A23A-9F3839262B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17C9A-BF10-45AC-84EF-2D59276364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54C7-B300-4986-8776-37AFC7D35098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9101-CA5C-49CE-8D28-A1C7135A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83AE-82F9-4F62-B1EE-1AE79C57394A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4041-48B1-488D-AB79-1A47FD89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7355-1C21-4DDB-8F28-0910AA6177CD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9035-35A0-4015-B2D2-675A0844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9BA6-D7D0-4EB0-8086-A034469ADE9F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90DF-D8AC-416A-A836-777AEEA27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808A-CFE7-464B-BFC7-1FDA03BD8FC8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B6DA-A428-4960-8B09-CD05368C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2DF5-07BA-4766-94A3-34846E5BD4E9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D0C-31CE-45CB-9744-8F5AD87F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D34F-29D6-425E-AD06-F8F9C27FEC87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8DA1-0AC4-41A4-B837-7042DA7CE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63A4-A347-4E87-97AA-24CD0D71338E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D3F5-7471-4767-8B20-9C318264A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3379-3C94-477F-AEA8-42238D7057D0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B224-97A3-49A4-9138-F1B5C2B14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21A4-B0F0-4105-9FC1-EB784DA64EFE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87CC-A936-4B6E-A954-605CA61CB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89D2-B800-4E27-BD76-BE3B4AC31200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76B6-DBE4-44EC-A846-F7B6AE5B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1000" y="1295400"/>
            <a:ext cx="8382000" cy="0"/>
          </a:xfrm>
          <a:prstGeom prst="line">
            <a:avLst/>
          </a:prstGeom>
          <a:ln w="31750">
            <a:solidFill>
              <a:schemeClr val="accent4"/>
            </a:solidFill>
            <a:prstDash val="solid"/>
          </a:ln>
          <a:effectLst>
            <a:outerShdw blurRad="50800" dist="50800" dir="4440000" sx="96000" sy="96000" algn="ctr" rotWithShape="0">
              <a:schemeClr val="accent5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477000"/>
            <a:ext cx="76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739D-E7CE-43F4-8914-C23C26715631}" type="datetime1">
              <a:rPr lang="en-US"/>
              <a:pPr>
                <a:defRPr/>
              </a:pPr>
              <a:t>4/16/2013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466F-4FDF-4474-A881-AB63A6E9B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D4FB-E622-478B-A49E-A0A1B7A7D57D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5DFA-A3DA-4208-A607-75A53FF2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363F-F645-4489-8A84-B2F479267B2D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2D14-070D-4CB3-8164-050CFDF51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472B-C7B5-41B6-AFBF-2C6823D71782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7096-5E49-4EB6-9596-6D394EE7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8F27-0455-4756-B824-24840B90870B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2410-9E12-45DD-AD8E-DAB10D67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BEE8-005B-447F-BDCA-CF3CB5145416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CEF1-5797-41F3-9EA5-8A2BF103B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A397-08EA-4FA6-82F8-8E97E08310F8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E29A-EABD-405A-AABE-DBD75A010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FE57-E228-4BA1-9947-088B4746354B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4468-B00C-4168-8FA3-DCEFAFCF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EB7D-9D8B-490C-BF22-B8BC7ED0EB04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D562-BDF9-4032-89F3-E6CC9B74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583D-8864-473F-91E5-2DE3313890BF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E1A5-7E65-498C-861C-A5A6035A5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5D90-5F93-4FBA-8099-BFEC2F4133FC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622B-9892-462A-B91A-A9A6FF4D2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02FDB6-DF9A-431B-8F74-32388AF08B52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A962C-5180-43A7-9E33-E9E3CE5D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6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FEF0C-6CB8-429F-9BC4-3E3563E4B225}" type="datetime1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693C1-B4A3-40A4-B1B5-4A7D05B9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GAnbyjoGw" TargetMode="External"/><Relationship Id="rId2" Type="http://schemas.openxmlformats.org/officeDocument/2006/relationships/hyperlink" Target="https://www.youtube.com/watch?v=tbHWvPWhVh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Hpljc10gVM&amp;NR=1&amp;feature=fvw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790" y="914400"/>
            <a:ext cx="829618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Robust Multiple Car Tracking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with occlusion reasoning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104382"/>
            <a:ext cx="64360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Presenter: Mohammad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Shirazi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Advisor : Dr. Morris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0664" y="5115580"/>
            <a:ext cx="542782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University of Nevada, Las Vegas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855893"/>
            <a:ext cx="643606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1430"/>
                <a:solidFill>
                  <a:schemeClr val="accent1"/>
                </a:solidFill>
                <a:latin typeface="+mn-lt"/>
                <a:cs typeface="+mn-cs"/>
              </a:rPr>
              <a:t>Koller</a:t>
            </a:r>
            <a:r>
              <a:rPr lang="en-US" sz="2800" b="1" dirty="0">
                <a:ln w="11430"/>
                <a:solidFill>
                  <a:schemeClr val="accent1"/>
                </a:solidFill>
                <a:latin typeface="+mn-lt"/>
                <a:cs typeface="+mn-cs"/>
              </a:rPr>
              <a:t>, Weber, Malik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chemeClr val="accent1"/>
                </a:solidFill>
                <a:latin typeface="+mn-lt"/>
                <a:cs typeface="+mn-cs"/>
              </a:rPr>
              <a:t>University of California, Berkeley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E2F26-1B57-485B-8DA5-8B1CDC6E8E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42E45-8D54-4908-A3F9-99104A005C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275"/>
            <a:ext cx="69818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581" y="5769114"/>
            <a:ext cx="87894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Figure 4: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Original image (upper image) and motion hypothesis images produced by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an intensity differencing method (left) and filtered differencing method (right)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7772400" cy="45720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2800" dirty="0" smtClean="0"/>
                  <a:t>Apparent image motion at location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is approximated by following: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en-US" sz="2800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/>
                  <a:t> is center of the patch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the displacement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is rotation and scaling matrix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2800" dirty="0" smtClean="0"/>
                  <a:t>Rotation component is very small and we end up with scaling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800" dirty="0" smtClean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US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lvl="2" eaLnBrk="1" fontAlgn="auto" hangingPunct="1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lvl="2"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7772400" cy="4572000"/>
              </a:xfrm>
              <a:blipFill rotWithShape="1">
                <a:blip r:embed="rId3"/>
                <a:stretch>
                  <a:fillRect l="-1333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3"/>
          <p:cNvSpPr txBox="1">
            <a:spLocks/>
          </p:cNvSpPr>
          <p:nvPr/>
        </p:nvSpPr>
        <p:spPr>
          <a:xfrm>
            <a:off x="152891" y="381000"/>
            <a:ext cx="7467109" cy="923330"/>
          </a:xfrm>
          <a:prstGeom prst="rect">
            <a:avLst/>
          </a:prstGeom>
          <a:noFill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Affine Motion Model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ED3A9-0D4A-467A-BC69-E2549135DF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10" y="2514600"/>
            <a:ext cx="2883148" cy="48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46700"/>
            <a:ext cx="2755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sz="2400" dirty="0" smtClean="0"/>
              <a:t>Contour Description</a:t>
            </a:r>
          </a:p>
          <a:p>
            <a:pPr lvl="1"/>
            <a:r>
              <a:rPr lang="en-US" sz="2000" dirty="0" err="1" smtClean="0"/>
              <a:t>Thresholding</a:t>
            </a:r>
            <a:r>
              <a:rPr lang="en-US" sz="2000" dirty="0" smtClean="0"/>
              <a:t> the spatial image gradient</a:t>
            </a:r>
          </a:p>
          <a:p>
            <a:r>
              <a:rPr lang="en-US" sz="2400" dirty="0" smtClean="0"/>
              <a:t>Initial object description  </a:t>
            </a:r>
          </a:p>
          <a:p>
            <a:pPr lvl="2"/>
            <a:r>
              <a:rPr lang="en-US" sz="2000" dirty="0" smtClean="0"/>
              <a:t>Finding a convex polygon enclosing all the sample points of the location that passed test for </a:t>
            </a:r>
            <a:r>
              <a:rPr lang="en-US" sz="2000" dirty="0" err="1" smtClean="0"/>
              <a:t>grayvalue</a:t>
            </a:r>
            <a:r>
              <a:rPr lang="en-US" sz="2000" dirty="0" smtClean="0"/>
              <a:t> boundaries and motion areas</a:t>
            </a:r>
          </a:p>
          <a:p>
            <a:r>
              <a:rPr lang="en-US" sz="2400" dirty="0" smtClean="0"/>
              <a:t>Snakes (Spline approximation to contours) </a:t>
            </a:r>
          </a:p>
          <a:p>
            <a:pPr lvl="1"/>
            <a:r>
              <a:rPr lang="en-US" sz="2000" dirty="0" smtClean="0"/>
              <a:t>Splines are defined by control points ( shape estimation becomes quite easy)</a:t>
            </a:r>
          </a:p>
          <a:p>
            <a:pPr lvl="1"/>
            <a:r>
              <a:rPr lang="en-US" sz="2000" dirty="0" smtClean="0"/>
              <a:t>Cubic spline approximation of the extracted convex polygon</a:t>
            </a:r>
          </a:p>
          <a:p>
            <a:pPr lvl="1"/>
            <a:r>
              <a:rPr lang="en-US" sz="2000" dirty="0" smtClean="0"/>
              <a:t>Using 12 control points to approximate the polygon contour by 12 segments (spans)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09927BF4-FB10-4441-9E2A-7F570BF0C32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587514"/>
            <a:ext cx="8471101" cy="707886"/>
          </a:xfrm>
          <a:prstGeom prst="rect">
            <a:avLst/>
          </a:prstGeom>
          <a:noFill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Contour Extraction &amp; Shape Estimation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79C1-9DE2-476F-8356-6B1A3EE01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90" y="990600"/>
            <a:ext cx="581331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432" y="5029200"/>
            <a:ext cx="7362528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Figure 5: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a) An image section with moving car b) the moving object mask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c) image location with well defined spatial gradient and temporal derivative 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d) the convex polygon e) final description by cubic spline segments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276" y="587514"/>
            <a:ext cx="86451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Recursive Shape and Motion Estimation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1642-0901-421A-97B8-D316C5EB99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14712"/>
            <a:ext cx="3190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419600"/>
              </a:xfrm>
            </p:spPr>
            <p:txBody>
              <a:bodyPr/>
              <a:lstStyle/>
              <a:p>
                <a:r>
                  <a:rPr lang="en-US" sz="2400" dirty="0" smtClean="0"/>
                  <a:t>Following Vectors are defined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They represent state vectors of vertices and state vectors of affine motions </a:t>
                </a:r>
              </a:p>
              <a:p>
                <a:r>
                  <a:rPr lang="en-US" sz="2400" dirty="0" smtClean="0"/>
                  <a:t>We have (1)</a:t>
                </a:r>
              </a:p>
              <a:p>
                <a:pPr lvl="1"/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1,…,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denotes center of all n control vertices.</a:t>
                </a:r>
              </a:p>
              <a:p>
                <a:r>
                  <a:rPr lang="en-US" sz="2400" dirty="0" smtClean="0"/>
                  <a:t>We can put equation (1) into matrix form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419600"/>
              </a:xfrm>
              <a:blipFill rotWithShape="1">
                <a:blip r:embed="rId4"/>
                <a:stretch>
                  <a:fillRect l="-963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91741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Affine motion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</a:p>
              <a:p>
                <a:pPr lvl="1"/>
                <a:r>
                  <a:rPr lang="en-US" dirty="0" smtClean="0"/>
                  <a:t>We simply have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(0,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Measurement vector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(0,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 err="1" smtClean="0"/>
                  <a:t>Kalman</a:t>
                </a:r>
                <a:r>
                  <a:rPr lang="en-US" dirty="0" smtClean="0"/>
                  <a:t> equations are used to update states with related covariance matrices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276" y="511314"/>
            <a:ext cx="86451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Recursive Shape and Motion Estimation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57185"/>
            <a:ext cx="1524000" cy="40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79959"/>
            <a:ext cx="3754638" cy="9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181600"/>
            <a:ext cx="3657600" cy="8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34" y="3276600"/>
            <a:ext cx="2802966" cy="35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Initialization</a:t>
                </a:r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Initial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derived by discrete time derivatives of the object center locations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data association between frames is found by largest overlapping region of two patches (simple nearest neighborhood)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276" y="511314"/>
            <a:ext cx="86451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Recursive Shape and Motion Estimation</a:t>
            </a:r>
          </a:p>
        </p:txBody>
      </p:sp>
    </p:spTree>
    <p:extLst>
      <p:ext uri="{BB962C8B-B14F-4D97-AF65-F5344CB8AC3E}">
        <p14:creationId xmlns:p14="http://schemas.microsoft.com/office/powerpoint/2010/main" val="37888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Procedure</a:t>
            </a:r>
          </a:p>
          <a:p>
            <a:pPr lvl="1"/>
            <a:r>
              <a:rPr lang="en-US" dirty="0" smtClean="0"/>
              <a:t>Look for new blob labels that do not significantly overlap with the contour of an object already to be tracked</a:t>
            </a:r>
          </a:p>
          <a:p>
            <a:pPr lvl="1"/>
            <a:r>
              <a:rPr lang="en-US" dirty="0" smtClean="0"/>
              <a:t>Analyze all new found labels</a:t>
            </a:r>
          </a:p>
          <a:p>
            <a:pPr lvl="1"/>
            <a:r>
              <a:rPr lang="en-US" dirty="0" smtClean="0"/>
              <a:t>Move a object after the second appearance from the initialization list into the tracking list</a:t>
            </a:r>
          </a:p>
          <a:p>
            <a:pPr lvl="1"/>
            <a:r>
              <a:rPr lang="en-US" dirty="0" smtClean="0"/>
              <a:t>Analyze all objects in the tracking list by handling different </a:t>
            </a:r>
            <a:r>
              <a:rPr lang="en-US" dirty="0" smtClean="0">
                <a:solidFill>
                  <a:srgbClr val="FF0000"/>
                </a:solidFill>
              </a:rPr>
              <a:t>occlusion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276" y="533400"/>
            <a:ext cx="86451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Recursive Shape and Motion Estimation</a:t>
            </a:r>
          </a:p>
        </p:txBody>
      </p:sp>
    </p:spTree>
    <p:extLst>
      <p:ext uri="{BB962C8B-B14F-4D97-AF65-F5344CB8AC3E}">
        <p14:creationId xmlns:p14="http://schemas.microsoft.com/office/powerpoint/2010/main" val="4154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Any contour distortion will generate an artificial shifts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Occlusion reasoning step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have to analyze the objects in an order according to their depth (distance to the camera)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The depth ordered objects define the order in which objects are able to occlude each other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525959"/>
            <a:ext cx="49854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Occlusion Reasoning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D1C5-85F3-4EC7-843E-89F784D2FF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077200" cy="4800600"/>
              </a:xfrm>
            </p:spPr>
            <p:txBody>
              <a:bodyPr rtlCol="0">
                <a:normAutofit fontScale="925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We assume that the z-axis of the camera is parallel to ground 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endParaRPr lang="en-US" b="0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is the height at which the camera is mounted above the road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Image coordinates for an object moving on the ground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Camera has an inclination angel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toward the ground plane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Camera coordinates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World coordinates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 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077200" cy="4800600"/>
              </a:xfrm>
              <a:blipFill rotWithShape="1">
                <a:blip r:embed="rId3"/>
                <a:stretch>
                  <a:fillRect l="-1509" t="-3304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81000" y="525959"/>
            <a:ext cx="49854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Occlusion Reasoning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D1C5-85F3-4EC7-843E-89F784D2FF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</a:p>
          <a:p>
            <a:pPr eaLnBrk="1" hangingPunct="1"/>
            <a:r>
              <a:rPr lang="en-US" sz="2800" dirty="0" smtClean="0"/>
              <a:t>Motion Segmentation</a:t>
            </a:r>
          </a:p>
          <a:p>
            <a:pPr eaLnBrk="1" hangingPunct="1"/>
            <a:r>
              <a:rPr lang="en-US" sz="2800" dirty="0" smtClean="0"/>
              <a:t>The Affine Motion Model</a:t>
            </a:r>
          </a:p>
          <a:p>
            <a:pPr eaLnBrk="1" hangingPunct="1"/>
            <a:r>
              <a:rPr lang="en-US" sz="2800" dirty="0" smtClean="0"/>
              <a:t>Contour Extraction &amp; Shape Estimation</a:t>
            </a:r>
          </a:p>
          <a:p>
            <a:pPr eaLnBrk="1" hangingPunct="1"/>
            <a:r>
              <a:rPr lang="en-US" sz="2800" dirty="0" smtClean="0"/>
              <a:t>Recursive Shape Estimation &amp; Motion Estimation</a:t>
            </a:r>
          </a:p>
          <a:p>
            <a:pPr eaLnBrk="1" hangingPunct="1"/>
            <a:r>
              <a:rPr lang="en-US" sz="2800" dirty="0" smtClean="0"/>
              <a:t>Occlusion Reasoning</a:t>
            </a:r>
          </a:p>
          <a:p>
            <a:pPr eaLnBrk="1" hangingPunct="1"/>
            <a:r>
              <a:rPr lang="en-US" sz="2800" dirty="0" smtClean="0"/>
              <a:t>Results with real world Traffic Scenes</a:t>
            </a:r>
          </a:p>
          <a:p>
            <a:pPr eaLnBrk="1" hangingPunct="1"/>
            <a:r>
              <a:rPr lang="en-US" sz="2800" dirty="0" smtClean="0"/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72070"/>
            <a:ext cx="23246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1CAF2-AF43-4D74-B849-466426565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79C1-9DE2-476F-8356-6B1A3EE01B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4300"/>
            <a:ext cx="57340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1066800" y="4191000"/>
                <a:ext cx="693420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Ground plane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plane</a:t>
                </a:r>
              </a:p>
              <a:p>
                <a:pPr marL="342900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Y component of the image coordinate</a:t>
                </a:r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𝑓𝑡𝑎𝑛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arctan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800100" lvl="1" indent="-342900" algn="l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𝑓𝑡𝑎𝑛</m:t>
                    </m:r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𝑓𝑡𝑎𝑛</m:t>
                    </m:r>
                  </m:oMath>
                </a14:m>
                <a:r>
                  <a:rPr lang="en-US" sz="18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arctan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18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</a:p>
              <a:p>
                <a:pPr marL="800100" lvl="1" indent="-342900" algn="l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endParaRPr lang="en-US" sz="18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342900" indent="-342900" algn="l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r>
                  <a:rPr lang="en-US" sz="2200" dirty="0" smtClean="0">
                    <a:solidFill>
                      <a:srgbClr val="FF0000"/>
                    </a:solidFill>
                    <a:latin typeface="Calibri" pitchFamily="34" charset="0"/>
                    <a:cs typeface="Arial" pitchFamily="34" charset="0"/>
                  </a:rPr>
                  <a:t>So, depth ordering of the object can be obtained by simply considering their y coordinate in the image</a:t>
                </a:r>
                <a:endParaRPr lang="en-US" sz="2200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lvl="1" algn="l" eaLnBrk="1" fontAlgn="auto" hangingPunct="1"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endParaRPr lang="en-US" dirty="0"/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endParaRPr lang="en-US" dirty="0" smtClean="0"/>
              </a:p>
              <a:p>
                <a:pPr marL="800100" lvl="1" indent="-342900" algn="l" eaLnBrk="1" fontAlgn="auto" hangingPunct="1">
                  <a:spcAft>
                    <a:spcPts val="0"/>
                  </a:spcAft>
                  <a:buFontTx/>
                  <a:buChar char="-"/>
                  <a:defRPr/>
                </a:pPr>
                <a:endParaRPr lang="en-US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 smtClean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191000"/>
                <a:ext cx="6934200" cy="2438400"/>
              </a:xfrm>
              <a:prstGeom prst="rect">
                <a:avLst/>
              </a:prstGeom>
              <a:blipFill rotWithShape="1">
                <a:blip r:embed="rId4"/>
                <a:stretch>
                  <a:fillRect l="-791" t="-2500" b="-3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0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Occlusion reasoning procedure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Sort the </a:t>
            </a:r>
            <a:r>
              <a:rPr lang="en-US" dirty="0" smtClean="0"/>
              <a:t>objects in </a:t>
            </a:r>
            <a:r>
              <a:rPr lang="en-US" dirty="0" smtClean="0"/>
              <a:t>the tracking list by their y coordinate of the center of the predicted contour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Look for overlapping regions of the predicted contours and decide in the case of an overlapping region-according to the y-position –if the object is occluded or if the object occludes another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all objects in the tracking list by handling the different occlusion cases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81000" y="525959"/>
            <a:ext cx="49854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Occlusion Reasoning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D1C5-85F3-4EC7-843E-89F784D2FF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79C1-9DE2-476F-8356-6B1A3EE01B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3054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4572000"/>
            <a:ext cx="693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If object under investigation occludes another object, we remove the image area associated of the other object in the contour estimation task but keep the overlapping part; in the case of getting occluded, we remove the area associated of the other object and used the predicted contour as new measurement to update the motion and shape parameters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marL="800100" lvl="1" indent="-3429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800100" lvl="1" indent="-3429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6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Performing experiments on two image sequences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for first derivative of Gaussian for convolution; </a:t>
                </a:r>
                <a:r>
                  <a:rPr lang="en-US" dirty="0" err="1"/>
                  <a:t>T</a:t>
                </a:r>
                <a:r>
                  <a:rPr lang="en-US" dirty="0" err="1" smtClean="0"/>
                  <a:t>hresholding</a:t>
                </a:r>
                <a:r>
                  <a:rPr lang="en-US" dirty="0" smtClean="0"/>
                  <a:t> </a:t>
                </a:r>
                <a:r>
                  <a:rPr lang="en-US" dirty="0" smtClean="0"/>
                  <a:t>for the spatial and temporal derivatives inside an image patch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For the affine motion estimation we set: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25959"/>
            <a:ext cx="88542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Results with real world Traffic Scenes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56200"/>
            <a:ext cx="2628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10175"/>
            <a:ext cx="31845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791199"/>
              </a:xfrm>
            </p:spPr>
            <p:txBody>
              <a:bodyPr/>
              <a:lstStyle/>
              <a:p>
                <a:r>
                  <a:rPr lang="en-US" sz="2800" dirty="0" smtClean="0"/>
                  <a:t>For shape estimation, we assume independent measurement noise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=0.4</m:t>
                    </m:r>
                  </m:oMath>
                </a14:m>
                <a:r>
                  <a:rPr lang="en-US" sz="2800" dirty="0" smtClean="0"/>
                  <a:t> pixel for each vertex and a start covariance with 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As process noise for each vertex we set w=0.001, number of control vertices is always 12 </a:t>
                </a:r>
              </a:p>
              <a:p>
                <a:r>
                  <a:rPr lang="en-US" sz="2800" dirty="0" smtClean="0"/>
                  <a:t>A sequence of 84 frames recorded from an overpass of divided 4 lane freeway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791199"/>
              </a:xfrm>
              <a:blipFill rotWithShape="1">
                <a:blip r:embed="rId2"/>
                <a:stretch>
                  <a:fillRect l="-1259" t="-94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505818"/>
            <a:ext cx="88542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Results with real world Traffic Scenes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05150"/>
            <a:ext cx="2857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79C1-9DE2-476F-8356-6B1A3EE01B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196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79C1-9DE2-476F-8356-6B1A3EE01B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9212"/>
            <a:ext cx="47434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Machine vision based system for robust detection and tracking of multiple vehicles was designed</a:t>
            </a:r>
          </a:p>
          <a:p>
            <a:r>
              <a:rPr lang="en-US" sz="2800" dirty="0" smtClean="0"/>
              <a:t>Reliable trajectories of vehicles are obtained by considering an occlusion reasoning</a:t>
            </a:r>
          </a:p>
          <a:p>
            <a:r>
              <a:rPr lang="en-US" sz="2800" dirty="0" smtClean="0"/>
              <a:t>Convex contours are used to describe objects (snakes)</a:t>
            </a:r>
          </a:p>
          <a:p>
            <a:r>
              <a:rPr lang="en-US" sz="2800" dirty="0" smtClean="0"/>
              <a:t>Tracker is based on two simple </a:t>
            </a:r>
            <a:r>
              <a:rPr lang="en-US" sz="2800" dirty="0" err="1" smtClean="0"/>
              <a:t>kalman</a:t>
            </a:r>
            <a:r>
              <a:rPr lang="en-US" sz="2800" dirty="0" smtClean="0"/>
              <a:t> filter for estimating the affine motion parameters and the control points of the closed spline contour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558" y="525959"/>
            <a:ext cx="273344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Conclusion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0544" y="3039070"/>
            <a:ext cx="386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25959"/>
            <a:ext cx="2601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 target tracking requires data association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Three approaches data association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Heuristic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Simple rule or priori knowledge</a:t>
            </a:r>
            <a:endParaRPr lang="en-US" dirty="0">
              <a:solidFill>
                <a:schemeClr val="tx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Probabilistic non-Bayesian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Hypothesis testing or likelihood function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Probabilistic </a:t>
            </a:r>
            <a:r>
              <a:rPr lang="en-US" dirty="0" smtClean="0">
                <a:solidFill>
                  <a:schemeClr val="tx2"/>
                </a:solidFill>
              </a:rPr>
              <a:t>Bayesian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Conditional probabilities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2070"/>
            <a:ext cx="3773341" cy="923330"/>
          </a:xfrm>
          <a:extLst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6AC00-544F-4CD2-88BA-71ED83DB66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Idea of vision-based vehicle tracking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Stationary cameras mounted at  a location high above the road 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Having system to automatically generate traffic information like vehicle count, speed, lane change and so fourth </a:t>
            </a:r>
          </a:p>
          <a:p>
            <a:pPr eaLnBrk="1" hangingPunct="1"/>
            <a:r>
              <a:rPr lang="en-US" dirty="0" smtClean="0"/>
              <a:t>Advantageous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Flexibility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Easy Installation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Cheap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7659" y="372070"/>
            <a:ext cx="37733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E1E28-3D01-42AB-B1CC-B026A283BE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Vision-based tracking is always challenging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Lights, Shadow, Noise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Objects do not have same characteristic over different frames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Different situation might happen like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occlusion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There is </a:t>
            </a:r>
            <a:r>
              <a:rPr lang="en-US" dirty="0" smtClean="0"/>
              <a:t>need for a simple and fast but robust tracker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 tracking without any priori knowledge about the shape of moving object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2070"/>
            <a:ext cx="3773341" cy="923330"/>
          </a:xfrm>
          <a:extLst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5DEDA-EFA2-4D71-8758-4EA218ED97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Examples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www.youtube.com/watch?v=tbHWvPWhVh8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www.youtube.com/watch?v=SfGAnbyjoGw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www.youtube.com/watch?v=1Hpljc10gVM&amp;NR=1&amp;feature=fvwp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466F-4FDF-4474-A881-AB63A6E9BD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372070"/>
            <a:ext cx="3773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0266F-B95A-4FAA-B9C1-1B7327A02E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96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6096000"/>
            <a:ext cx="5299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Figure 1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block scheme of the complete tracker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9467" y="381000"/>
            <a:ext cx="6476133" cy="923330"/>
          </a:xfrm>
          <a:prstGeom prst="rect">
            <a:avLst/>
          </a:prstGeom>
          <a:noFill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Motion Segmentation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A6E70-72B5-4757-AFF7-8426E56E04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Differencing between each new frame and an estimate of the stationary background </a:t>
                </a:r>
              </a:p>
              <a:p>
                <a:r>
                  <a:rPr lang="en-US" sz="2400" dirty="0" smtClean="0"/>
                  <a:t>Background evolves over time	</a:t>
                </a:r>
              </a:p>
              <a:p>
                <a:pPr lvl="1"/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lighting conditions change</a:t>
                </a:r>
              </a:p>
              <a:p>
                <a:r>
                  <a:rPr lang="en-US" sz="2400" dirty="0" smtClean="0"/>
                  <a:t>Background is updated via the update equation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is estimate of the background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represent rate of change of background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is difference between frame and background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is binary moving objects hypothesis mask</a:t>
                </a:r>
              </a:p>
              <a:p>
                <a:r>
                  <a:rPr lang="en-US" sz="2400" dirty="0"/>
                  <a:t>Background is updated in </a:t>
                </a:r>
                <a:r>
                  <a:rPr lang="en-US" sz="2400" dirty="0" err="1"/>
                  <a:t>kalman</a:t>
                </a:r>
                <a:r>
                  <a:rPr lang="en-US" sz="2400" dirty="0"/>
                  <a:t> filter formalism</a:t>
                </a:r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0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9467" y="381000"/>
            <a:ext cx="6476133" cy="923330"/>
          </a:xfrm>
          <a:prstGeom prst="rect">
            <a:avLst/>
          </a:prstGeom>
          <a:noFill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Motion Segmentation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CCA6-2071-4ACE-899C-06CFC4B8AA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295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hypothesis mask,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identify moving objects  </a:t>
                </a:r>
              </a:p>
              <a:p>
                <a:endParaRPr lang="en-US" dirty="0"/>
              </a:p>
              <a:p>
                <a:r>
                  <a:rPr lang="en-US" dirty="0" smtClean="0"/>
                  <a:t>Linear filters are used to increase the accuracy of the decision process</a:t>
                </a:r>
              </a:p>
              <a:p>
                <a:pPr lvl="1"/>
                <a:r>
                  <a:rPr lang="en-US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Three filters are used for each frame (Gaussian, Gaussian derivative along the horizontal and vertical)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61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1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85E2-95C6-4623-9169-70F4168BAE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3" y="1143000"/>
            <a:ext cx="780616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746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17" y="4953000"/>
            <a:ext cx="80498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Figure 2: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block diagram of segmentation and background update procedure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00" y="4799112"/>
            <a:ext cx="85878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Figure 3: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Plot of the number of pixels correctly labeled minus incorrectly labeled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as function of added noise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1437</Words>
  <Application>Microsoft Office PowerPoint</Application>
  <PresentationFormat>On-screen Show (4:3)</PresentationFormat>
  <Paragraphs>230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Introduction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mamal</cp:lastModifiedBy>
  <cp:revision>193</cp:revision>
  <dcterms:created xsi:type="dcterms:W3CDTF">2012-03-15T23:33:14Z</dcterms:created>
  <dcterms:modified xsi:type="dcterms:W3CDTF">2013-04-16T22:46:55Z</dcterms:modified>
</cp:coreProperties>
</file>